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8" r:id="rId3"/>
    <p:sldId id="256" r:id="rId4"/>
    <p:sldId id="257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(MS) Bold" panose="020B0604020202020204" charset="0"/>
      <p:regular r:id="rId11"/>
    </p:embeddedFon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Canva Sans Medium" panose="020B0604020202020204" charset="0"/>
      <p:regular r:id="rId14"/>
    </p:embeddedFont>
    <p:embeddedFont>
      <p:font typeface="Tahoma" panose="020B0604030504040204" pitchFamily="34" charset="0"/>
      <p:regular r:id="rId15"/>
      <p:bold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9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ya Jaiswal" userId="6fd93294bc9cb76c" providerId="LiveId" clId="{81A0DD59-DB92-440A-BB42-3E07A69FBFB3}"/>
    <pc:docChg chg="modSld">
      <pc:chgData name="Bhavya Jaiswal" userId="6fd93294bc9cb76c" providerId="LiveId" clId="{81A0DD59-DB92-440A-BB42-3E07A69FBFB3}" dt="2023-09-17T06:37:27.213" v="5" actId="1038"/>
      <pc:docMkLst>
        <pc:docMk/>
      </pc:docMkLst>
      <pc:sldChg chg="modSp mod">
        <pc:chgData name="Bhavya Jaiswal" userId="6fd93294bc9cb76c" providerId="LiveId" clId="{81A0DD59-DB92-440A-BB42-3E07A69FBFB3}" dt="2023-09-17T06:21:59.559" v="2" actId="1036"/>
        <pc:sldMkLst>
          <pc:docMk/>
          <pc:sldMk cId="0" sldId="256"/>
        </pc:sldMkLst>
        <pc:grpChg chg="mod">
          <ac:chgData name="Bhavya Jaiswal" userId="6fd93294bc9cb76c" providerId="LiveId" clId="{81A0DD59-DB92-440A-BB42-3E07A69FBFB3}" dt="2023-09-17T06:21:59.559" v="2" actId="1036"/>
          <ac:grpSpMkLst>
            <pc:docMk/>
            <pc:sldMk cId="0" sldId="256"/>
            <ac:grpSpMk id="21" creationId="{00000000-0000-0000-0000-000000000000}"/>
          </ac:grpSpMkLst>
        </pc:grpChg>
      </pc:sldChg>
      <pc:sldChg chg="modSp mod">
        <pc:chgData name="Bhavya Jaiswal" userId="6fd93294bc9cb76c" providerId="LiveId" clId="{81A0DD59-DB92-440A-BB42-3E07A69FBFB3}" dt="2023-09-17T06:37:27.213" v="5" actId="1038"/>
        <pc:sldMkLst>
          <pc:docMk/>
          <pc:sldMk cId="0" sldId="257"/>
        </pc:sldMkLst>
        <pc:spChg chg="mod">
          <ac:chgData name="Bhavya Jaiswal" userId="6fd93294bc9cb76c" providerId="LiveId" clId="{81A0DD59-DB92-440A-BB42-3E07A69FBFB3}" dt="2023-09-17T06:37:27.213" v="5" actId="1038"/>
          <ac:spMkLst>
            <pc:docMk/>
            <pc:sldMk cId="0" sldId="257"/>
            <ac:spMk id="1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29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8274" y="1183958"/>
            <a:ext cx="15431453" cy="1015663"/>
          </a:xfrm>
        </p:spPr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088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8274" y="1183958"/>
            <a:ext cx="15431453" cy="1015663"/>
          </a:xfrm>
        </p:spPr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35893" y="3993356"/>
            <a:ext cx="7258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379839" y="3993356"/>
            <a:ext cx="7258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975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8274" y="1183958"/>
            <a:ext cx="15431453" cy="1015663"/>
          </a:xfrm>
        </p:spPr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3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75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35894" y="2921890"/>
            <a:ext cx="3201353" cy="6668"/>
          </a:xfrm>
          <a:custGeom>
            <a:avLst/>
            <a:gdLst/>
            <a:ahLst/>
            <a:cxnLst/>
            <a:rect l="l" t="t" r="r" b="b"/>
            <a:pathLst>
              <a:path w="2134235" h="4444">
                <a:moveTo>
                  <a:pt x="0" y="0"/>
                </a:moveTo>
                <a:lnTo>
                  <a:pt x="2133663" y="3937"/>
                </a:lnTo>
              </a:path>
            </a:pathLst>
          </a:custGeom>
          <a:ln w="101600">
            <a:solidFill>
              <a:srgbClr val="7BA654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bg object 17"/>
          <p:cNvSpPr/>
          <p:nvPr/>
        </p:nvSpPr>
        <p:spPr>
          <a:xfrm>
            <a:off x="15773400" y="1643063"/>
            <a:ext cx="2514600" cy="3343275"/>
          </a:xfrm>
          <a:custGeom>
            <a:avLst/>
            <a:gdLst/>
            <a:ahLst/>
            <a:cxnLst/>
            <a:rect l="l" t="t" r="r" b="b"/>
            <a:pathLst>
              <a:path w="1676400" h="2228850">
                <a:moveTo>
                  <a:pt x="559434" y="0"/>
                </a:moveTo>
                <a:lnTo>
                  <a:pt x="0" y="557657"/>
                </a:lnTo>
                <a:lnTo>
                  <a:pt x="1676400" y="2228850"/>
                </a:lnTo>
                <a:lnTo>
                  <a:pt x="1676400" y="1113536"/>
                </a:lnTo>
                <a:lnTo>
                  <a:pt x="559434" y="0"/>
                </a:lnTo>
                <a:close/>
              </a:path>
            </a:pathLst>
          </a:custGeom>
          <a:solidFill>
            <a:srgbClr val="4494A1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bg object 18"/>
          <p:cNvSpPr/>
          <p:nvPr/>
        </p:nvSpPr>
        <p:spPr>
          <a:xfrm>
            <a:off x="16660559" y="1334"/>
            <a:ext cx="1627823" cy="1627823"/>
          </a:xfrm>
          <a:custGeom>
            <a:avLst/>
            <a:gdLst/>
            <a:ahLst/>
            <a:cxnLst/>
            <a:rect l="l" t="t" r="r" b="b"/>
            <a:pathLst>
              <a:path w="1085215" h="1085215">
                <a:moveTo>
                  <a:pt x="1084960" y="0"/>
                </a:moveTo>
                <a:lnTo>
                  <a:pt x="0" y="0"/>
                </a:lnTo>
                <a:lnTo>
                  <a:pt x="1084960" y="1084960"/>
                </a:lnTo>
                <a:lnTo>
                  <a:pt x="1084960" y="0"/>
                </a:lnTo>
                <a:close/>
              </a:path>
            </a:pathLst>
          </a:custGeom>
          <a:solidFill>
            <a:srgbClr val="7BA654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9" name="bg object 19"/>
          <p:cNvSpPr/>
          <p:nvPr/>
        </p:nvSpPr>
        <p:spPr>
          <a:xfrm>
            <a:off x="13301663" y="1334"/>
            <a:ext cx="3271838" cy="1642110"/>
          </a:xfrm>
          <a:custGeom>
            <a:avLst/>
            <a:gdLst/>
            <a:ahLst/>
            <a:cxnLst/>
            <a:rect l="l" t="t" r="r" b="b"/>
            <a:pathLst>
              <a:path w="2181225" h="1094740">
                <a:moveTo>
                  <a:pt x="2181225" y="0"/>
                </a:moveTo>
                <a:lnTo>
                  <a:pt x="0" y="0"/>
                </a:lnTo>
                <a:lnTo>
                  <a:pt x="1090168" y="1094485"/>
                </a:lnTo>
                <a:lnTo>
                  <a:pt x="2181225" y="0"/>
                </a:lnTo>
                <a:close/>
              </a:path>
            </a:pathLst>
          </a:custGeom>
          <a:solidFill>
            <a:srgbClr val="F8D3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8274" y="1183958"/>
            <a:ext cx="1543145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36859" y="3130559"/>
            <a:ext cx="155667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08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85800">
        <a:defRPr>
          <a:latin typeface="+mn-lt"/>
          <a:ea typeface="+mn-ea"/>
          <a:cs typeface="+mn-cs"/>
        </a:defRPr>
      </a:lvl2pPr>
      <a:lvl3pPr marL="1371600">
        <a:defRPr>
          <a:latin typeface="+mn-lt"/>
          <a:ea typeface="+mn-ea"/>
          <a:cs typeface="+mn-cs"/>
        </a:defRPr>
      </a:lvl3pPr>
      <a:lvl4pPr marL="2057400">
        <a:defRPr>
          <a:latin typeface="+mn-lt"/>
          <a:ea typeface="+mn-ea"/>
          <a:cs typeface="+mn-cs"/>
        </a:defRPr>
      </a:lvl4pPr>
      <a:lvl5pPr marL="2743200">
        <a:defRPr>
          <a:latin typeface="+mn-lt"/>
          <a:ea typeface="+mn-ea"/>
          <a:cs typeface="+mn-cs"/>
        </a:defRPr>
      </a:lvl5pPr>
      <a:lvl6pPr marL="3429000">
        <a:defRPr>
          <a:latin typeface="+mn-lt"/>
          <a:ea typeface="+mn-ea"/>
          <a:cs typeface="+mn-cs"/>
        </a:defRPr>
      </a:lvl6pPr>
      <a:lvl7pPr marL="4114800">
        <a:defRPr>
          <a:latin typeface="+mn-lt"/>
          <a:ea typeface="+mn-ea"/>
          <a:cs typeface="+mn-cs"/>
        </a:defRPr>
      </a:lvl7pPr>
      <a:lvl8pPr marL="4800600">
        <a:defRPr>
          <a:latin typeface="+mn-lt"/>
          <a:ea typeface="+mn-ea"/>
          <a:cs typeface="+mn-cs"/>
        </a:defRPr>
      </a:lvl8pPr>
      <a:lvl9pPr marL="54864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85800">
        <a:defRPr>
          <a:latin typeface="+mn-lt"/>
          <a:ea typeface="+mn-ea"/>
          <a:cs typeface="+mn-cs"/>
        </a:defRPr>
      </a:lvl2pPr>
      <a:lvl3pPr marL="1371600">
        <a:defRPr>
          <a:latin typeface="+mn-lt"/>
          <a:ea typeface="+mn-ea"/>
          <a:cs typeface="+mn-cs"/>
        </a:defRPr>
      </a:lvl3pPr>
      <a:lvl4pPr marL="2057400">
        <a:defRPr>
          <a:latin typeface="+mn-lt"/>
          <a:ea typeface="+mn-ea"/>
          <a:cs typeface="+mn-cs"/>
        </a:defRPr>
      </a:lvl4pPr>
      <a:lvl5pPr marL="2743200">
        <a:defRPr>
          <a:latin typeface="+mn-lt"/>
          <a:ea typeface="+mn-ea"/>
          <a:cs typeface="+mn-cs"/>
        </a:defRPr>
      </a:lvl5pPr>
      <a:lvl6pPr marL="3429000">
        <a:defRPr>
          <a:latin typeface="+mn-lt"/>
          <a:ea typeface="+mn-ea"/>
          <a:cs typeface="+mn-cs"/>
        </a:defRPr>
      </a:lvl6pPr>
      <a:lvl7pPr marL="4114800">
        <a:defRPr>
          <a:latin typeface="+mn-lt"/>
          <a:ea typeface="+mn-ea"/>
          <a:cs typeface="+mn-cs"/>
        </a:defRPr>
      </a:lvl7pPr>
      <a:lvl8pPr marL="4800600">
        <a:defRPr>
          <a:latin typeface="+mn-lt"/>
          <a:ea typeface="+mn-ea"/>
          <a:cs typeface="+mn-cs"/>
        </a:defRPr>
      </a:lvl8pPr>
      <a:lvl9pPr marL="54864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1143000"/>
            <a:ext cx="12042458" cy="9142095"/>
            <a:chOff x="0" y="762000"/>
            <a:chExt cx="8028305" cy="6094730"/>
          </a:xfrm>
        </p:grpSpPr>
        <p:sp>
          <p:nvSpPr>
            <p:cNvPr id="3" name="object 3"/>
            <p:cNvSpPr/>
            <p:nvPr/>
          </p:nvSpPr>
          <p:spPr>
            <a:xfrm>
              <a:off x="0" y="762000"/>
              <a:ext cx="3076575" cy="4095750"/>
            </a:xfrm>
            <a:custGeom>
              <a:avLst/>
              <a:gdLst/>
              <a:ahLst/>
              <a:cxnLst/>
              <a:rect l="l" t="t" r="r" b="b"/>
              <a:pathLst>
                <a:path w="3076575" h="4095750">
                  <a:moveTo>
                    <a:pt x="0" y="0"/>
                  </a:moveTo>
                  <a:lnTo>
                    <a:pt x="0" y="2049652"/>
                  </a:lnTo>
                  <a:lnTo>
                    <a:pt x="2049907" y="4095750"/>
                  </a:lnTo>
                  <a:lnTo>
                    <a:pt x="3076575" y="3070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94A1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57750"/>
              <a:ext cx="1998980" cy="1998980"/>
            </a:xfrm>
            <a:custGeom>
              <a:avLst/>
              <a:gdLst/>
              <a:ahLst/>
              <a:cxnLst/>
              <a:rect l="l" t="t" r="r" b="b"/>
              <a:pathLst>
                <a:path w="1998980" h="1998979">
                  <a:moveTo>
                    <a:pt x="0" y="0"/>
                  </a:moveTo>
                  <a:lnTo>
                    <a:pt x="0" y="1998528"/>
                  </a:lnTo>
                  <a:lnTo>
                    <a:pt x="1998472" y="1998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A65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2095500" y="4857750"/>
              <a:ext cx="4000500" cy="1998980"/>
            </a:xfrm>
            <a:custGeom>
              <a:avLst/>
              <a:gdLst/>
              <a:ahLst/>
              <a:cxnLst/>
              <a:rect l="l" t="t" r="r" b="b"/>
              <a:pathLst>
                <a:path w="4000500" h="1998979">
                  <a:moveTo>
                    <a:pt x="2001139" y="0"/>
                  </a:moveTo>
                  <a:lnTo>
                    <a:pt x="0" y="1998533"/>
                  </a:lnTo>
                  <a:lnTo>
                    <a:pt x="4000500" y="1998533"/>
                  </a:lnTo>
                  <a:lnTo>
                    <a:pt x="2001139" y="0"/>
                  </a:lnTo>
                  <a:close/>
                </a:path>
              </a:pathLst>
            </a:custGeom>
            <a:solidFill>
              <a:srgbClr val="F8D347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5843651" y="5786437"/>
              <a:ext cx="2133600" cy="4445"/>
            </a:xfrm>
            <a:custGeom>
              <a:avLst/>
              <a:gdLst/>
              <a:ahLst/>
              <a:cxnLst/>
              <a:rect l="l" t="t" r="r" b="b"/>
              <a:pathLst>
                <a:path w="2133600" h="4445">
                  <a:moveTo>
                    <a:pt x="0" y="0"/>
                  </a:moveTo>
                  <a:lnTo>
                    <a:pt x="2133600" y="3987"/>
                  </a:lnTo>
                </a:path>
              </a:pathLst>
            </a:custGeom>
            <a:ln w="101600">
              <a:solidFill>
                <a:srgbClr val="7BA654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06371" y="132583"/>
            <a:ext cx="8836343" cy="1688604"/>
          </a:xfrm>
          <a:prstGeom prst="rect">
            <a:avLst/>
          </a:prstGeom>
        </p:spPr>
        <p:txBody>
          <a:bodyPr vert="horz" wrap="square" lIns="0" tIns="46673" rIns="0" bIns="0" rtlCol="0" anchor="ctr">
            <a:spAutoFit/>
          </a:bodyPr>
          <a:lstStyle/>
          <a:p>
            <a:pPr marL="1548765" marR="7620" indent="-1529715">
              <a:lnSpc>
                <a:spcPts val="6420"/>
              </a:lnSpc>
              <a:spcBef>
                <a:spcPts val="368"/>
              </a:spcBef>
            </a:pPr>
            <a:r>
              <a:rPr sz="5400" spc="-645" dirty="0"/>
              <a:t>B</a:t>
            </a:r>
            <a:r>
              <a:rPr sz="5400" spc="-315" dirty="0"/>
              <a:t>a</a:t>
            </a:r>
            <a:r>
              <a:rPr sz="5400" spc="-300" dirty="0"/>
              <a:t>s</a:t>
            </a:r>
            <a:r>
              <a:rPr sz="5400" spc="-158" dirty="0"/>
              <a:t>i</a:t>
            </a:r>
            <a:r>
              <a:rPr sz="5400" spc="-488" dirty="0"/>
              <a:t>c</a:t>
            </a:r>
            <a:r>
              <a:rPr sz="5400" spc="-195" dirty="0"/>
              <a:t> </a:t>
            </a:r>
            <a:r>
              <a:rPr sz="5400" spc="-420" dirty="0"/>
              <a:t>D</a:t>
            </a:r>
            <a:r>
              <a:rPr sz="5400" spc="-203" dirty="0"/>
              <a:t>e</a:t>
            </a:r>
            <a:r>
              <a:rPr sz="5400" spc="-120" dirty="0"/>
              <a:t>t</a:t>
            </a:r>
            <a:r>
              <a:rPr sz="5400" spc="-171" dirty="0"/>
              <a:t>a</a:t>
            </a:r>
            <a:r>
              <a:rPr sz="5400" spc="-68" dirty="0"/>
              <a:t>i</a:t>
            </a:r>
            <a:r>
              <a:rPr sz="5400" spc="-158" dirty="0"/>
              <a:t>l</a:t>
            </a:r>
            <a:r>
              <a:rPr sz="5400" spc="-555" dirty="0"/>
              <a:t>s</a:t>
            </a:r>
            <a:r>
              <a:rPr sz="5400" spc="-135" dirty="0"/>
              <a:t> </a:t>
            </a:r>
            <a:r>
              <a:rPr sz="5400" spc="-495" dirty="0"/>
              <a:t>o</a:t>
            </a:r>
            <a:r>
              <a:rPr sz="5400" spc="-90" dirty="0"/>
              <a:t>f</a:t>
            </a:r>
            <a:r>
              <a:rPr sz="5400" spc="-68" dirty="0"/>
              <a:t> </a:t>
            </a:r>
            <a:r>
              <a:rPr sz="5400" spc="-120" dirty="0"/>
              <a:t>t</a:t>
            </a:r>
            <a:r>
              <a:rPr sz="5400" spc="-270" dirty="0"/>
              <a:t>he</a:t>
            </a:r>
            <a:r>
              <a:rPr sz="5400" spc="-180" dirty="0"/>
              <a:t> </a:t>
            </a:r>
            <a:r>
              <a:rPr sz="5400" spc="-720" dirty="0"/>
              <a:t>T</a:t>
            </a:r>
            <a:r>
              <a:rPr sz="5400" spc="-203" dirty="0"/>
              <a:t>e</a:t>
            </a:r>
            <a:r>
              <a:rPr sz="5400" spc="-90" dirty="0"/>
              <a:t>am</a:t>
            </a:r>
            <a:r>
              <a:rPr sz="5400" spc="-30" dirty="0"/>
              <a:t> </a:t>
            </a:r>
            <a:r>
              <a:rPr sz="5400" spc="-225" dirty="0"/>
              <a:t>and  </a:t>
            </a:r>
            <a:r>
              <a:rPr sz="5400" spc="-353" dirty="0"/>
              <a:t>P</a:t>
            </a:r>
            <a:r>
              <a:rPr sz="5400" spc="-293" dirty="0"/>
              <a:t>r</a:t>
            </a:r>
            <a:r>
              <a:rPr sz="5400" spc="-495" dirty="0"/>
              <a:t>o</a:t>
            </a:r>
            <a:r>
              <a:rPr sz="5400" spc="-390" dirty="0"/>
              <a:t>b</a:t>
            </a:r>
            <a:r>
              <a:rPr sz="5400" spc="-150" dirty="0"/>
              <a:t>l</a:t>
            </a:r>
            <a:r>
              <a:rPr sz="5400" spc="-195" dirty="0"/>
              <a:t>e</a:t>
            </a:r>
            <a:r>
              <a:rPr sz="5400" spc="-98" dirty="0"/>
              <a:t>m</a:t>
            </a:r>
            <a:r>
              <a:rPr sz="5400" spc="-248" dirty="0"/>
              <a:t> </a:t>
            </a:r>
            <a:r>
              <a:rPr sz="5400" spc="-570" dirty="0"/>
              <a:t>S</a:t>
            </a:r>
            <a:r>
              <a:rPr sz="5400" spc="-113" dirty="0"/>
              <a:t>t</a:t>
            </a:r>
            <a:r>
              <a:rPr sz="5400" spc="-90" dirty="0"/>
              <a:t>a</a:t>
            </a:r>
            <a:r>
              <a:rPr sz="5400" spc="-105" dirty="0"/>
              <a:t>t</a:t>
            </a:r>
            <a:r>
              <a:rPr sz="5400" spc="-195" dirty="0"/>
              <a:t>e</a:t>
            </a:r>
            <a:r>
              <a:rPr sz="5400" spc="-83" dirty="0"/>
              <a:t>m</a:t>
            </a:r>
            <a:r>
              <a:rPr sz="5400" spc="-195" dirty="0"/>
              <a:t>e</a:t>
            </a:r>
            <a:r>
              <a:rPr sz="5400" spc="-217" dirty="0"/>
              <a:t>nt</a:t>
            </a:r>
            <a:endParaRPr sz="5400"/>
          </a:p>
        </p:txBody>
      </p:sp>
      <p:sp>
        <p:nvSpPr>
          <p:cNvPr id="8" name="object 8"/>
          <p:cNvSpPr txBox="1"/>
          <p:nvPr/>
        </p:nvSpPr>
        <p:spPr>
          <a:xfrm>
            <a:off x="8801101" y="2290286"/>
            <a:ext cx="10894124" cy="719684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127" dirty="0">
                <a:solidFill>
                  <a:srgbClr val="7BA654"/>
                </a:solidFill>
                <a:latin typeface="Arial"/>
                <a:cs typeface="Arial"/>
              </a:rPr>
              <a:t>Ministry/Organization</a:t>
            </a:r>
            <a:r>
              <a:rPr sz="2700" b="1" spc="-180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sz="2700" b="1" spc="-60" dirty="0">
                <a:solidFill>
                  <a:srgbClr val="7BA654"/>
                </a:solidFill>
                <a:latin typeface="Arial"/>
                <a:cs typeface="Arial"/>
              </a:rPr>
              <a:t>Name/Student</a:t>
            </a:r>
            <a:r>
              <a:rPr sz="2700" b="1" spc="-143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sz="2700" b="1" spc="-158" dirty="0">
                <a:solidFill>
                  <a:srgbClr val="7BA654"/>
                </a:solidFill>
                <a:latin typeface="Arial"/>
                <a:cs typeface="Arial"/>
              </a:rPr>
              <a:t>Innovation:</a:t>
            </a:r>
            <a:r>
              <a:rPr lang="en-IN" sz="2700" dirty="0">
                <a:solidFill>
                  <a:srgbClr val="212529"/>
                </a:solidFill>
                <a:latin typeface="montserratregular"/>
              </a:rPr>
              <a:t> </a:t>
            </a:r>
          </a:p>
          <a:p>
            <a:pPr marL="19050">
              <a:spcBef>
                <a:spcPts val="150"/>
              </a:spcBef>
            </a:pPr>
            <a:r>
              <a:rPr lang="en-IN" sz="27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Ministry of Communications</a:t>
            </a:r>
          </a:p>
          <a:p>
            <a:pPr marL="19050">
              <a:spcBef>
                <a:spcPts val="150"/>
              </a:spcBef>
            </a:pPr>
            <a:endParaRPr lang="en-IN" sz="2175" dirty="0">
              <a:latin typeface="Arial"/>
              <a:cs typeface="Arial"/>
            </a:endParaRPr>
          </a:p>
          <a:p>
            <a:pPr marL="19050"/>
            <a:r>
              <a:rPr sz="2700" b="1" spc="-233" dirty="0">
                <a:solidFill>
                  <a:srgbClr val="7BA654"/>
                </a:solidFill>
                <a:latin typeface="Arial"/>
                <a:cs typeface="Arial"/>
              </a:rPr>
              <a:t>P</a:t>
            </a:r>
            <a:r>
              <a:rPr sz="2700" b="1" spc="-263" dirty="0">
                <a:solidFill>
                  <a:srgbClr val="7BA654"/>
                </a:solidFill>
                <a:latin typeface="Arial"/>
                <a:cs typeface="Arial"/>
              </a:rPr>
              <a:t>S</a:t>
            </a:r>
            <a:r>
              <a:rPr sz="2700" b="1" spc="-53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sz="2700" b="1" spc="-390" dirty="0">
                <a:solidFill>
                  <a:srgbClr val="7BA654"/>
                </a:solidFill>
                <a:latin typeface="Arial"/>
                <a:cs typeface="Arial"/>
              </a:rPr>
              <a:t>C</a:t>
            </a:r>
            <a:r>
              <a:rPr sz="2700" b="1" spc="-195" dirty="0">
                <a:solidFill>
                  <a:srgbClr val="7BA654"/>
                </a:solidFill>
                <a:latin typeface="Arial"/>
                <a:cs typeface="Arial"/>
              </a:rPr>
              <a:t>o</a:t>
            </a:r>
            <a:r>
              <a:rPr sz="2700" b="1" spc="-150" dirty="0">
                <a:solidFill>
                  <a:srgbClr val="7BA654"/>
                </a:solidFill>
                <a:latin typeface="Arial"/>
                <a:cs typeface="Arial"/>
              </a:rPr>
              <a:t>d</a:t>
            </a:r>
            <a:r>
              <a:rPr sz="2700" b="1" spc="-90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sz="2700" b="1" spc="-255" dirty="0">
                <a:solidFill>
                  <a:srgbClr val="7BA654"/>
                </a:solidFill>
                <a:latin typeface="Arial"/>
                <a:cs typeface="Arial"/>
              </a:rPr>
              <a:t>:</a:t>
            </a:r>
            <a:r>
              <a:rPr lang="en-IN" sz="2700" b="1" spc="-255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lang="en-IN" sz="2700" b="1" spc="-25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SIH 1413</a:t>
            </a:r>
            <a:endParaRPr lang="en-IN" sz="27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19050" marR="3508058">
              <a:lnSpc>
                <a:spcPts val="7320"/>
              </a:lnSpc>
              <a:spcBef>
                <a:spcPts val="923"/>
              </a:spcBef>
            </a:pPr>
            <a:r>
              <a:rPr lang="en-IN" sz="2700" b="1" spc="-233" dirty="0">
                <a:solidFill>
                  <a:srgbClr val="7BA654"/>
                </a:solidFill>
                <a:latin typeface="Arial"/>
                <a:cs typeface="Arial"/>
              </a:rPr>
              <a:t>P</a:t>
            </a:r>
            <a:r>
              <a:rPr lang="en-IN" sz="2700" b="1" spc="-150" dirty="0">
                <a:solidFill>
                  <a:srgbClr val="7BA654"/>
                </a:solidFill>
                <a:latin typeface="Arial"/>
                <a:cs typeface="Arial"/>
              </a:rPr>
              <a:t>r</a:t>
            </a:r>
            <a:r>
              <a:rPr lang="en-IN" sz="2700" b="1" spc="-203" dirty="0">
                <a:solidFill>
                  <a:srgbClr val="7BA654"/>
                </a:solidFill>
                <a:latin typeface="Arial"/>
                <a:cs typeface="Arial"/>
              </a:rPr>
              <a:t>o</a:t>
            </a:r>
            <a:r>
              <a:rPr lang="en-IN" sz="2700" b="1" spc="-195" dirty="0">
                <a:solidFill>
                  <a:srgbClr val="7BA654"/>
                </a:solidFill>
                <a:latin typeface="Arial"/>
                <a:cs typeface="Arial"/>
              </a:rPr>
              <a:t>b</a:t>
            </a:r>
            <a:r>
              <a:rPr lang="en-IN" sz="2700" b="1" spc="-75" dirty="0">
                <a:solidFill>
                  <a:srgbClr val="7BA654"/>
                </a:solidFill>
                <a:latin typeface="Arial"/>
                <a:cs typeface="Arial"/>
              </a:rPr>
              <a:t>l</a:t>
            </a:r>
            <a:r>
              <a:rPr lang="en-IN" sz="2700" b="1" spc="-53" dirty="0">
                <a:solidFill>
                  <a:srgbClr val="7BA654"/>
                </a:solidFill>
                <a:latin typeface="Arial"/>
                <a:cs typeface="Arial"/>
              </a:rPr>
              <a:t>em</a:t>
            </a:r>
            <a:r>
              <a:rPr lang="en-IN" sz="2700" b="1" spc="-180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lang="en-IN" sz="2700" b="1" spc="-240" dirty="0">
                <a:solidFill>
                  <a:srgbClr val="7BA654"/>
                </a:solidFill>
                <a:latin typeface="Arial"/>
                <a:cs typeface="Arial"/>
              </a:rPr>
              <a:t>S</a:t>
            </a:r>
            <a:r>
              <a:rPr lang="en-IN" sz="2700" b="1" spc="-8" dirty="0">
                <a:solidFill>
                  <a:srgbClr val="7BA654"/>
                </a:solidFill>
                <a:latin typeface="Arial"/>
                <a:cs typeface="Arial"/>
              </a:rPr>
              <a:t>t</a:t>
            </a:r>
            <a:r>
              <a:rPr lang="en-IN" sz="2700" b="1" spc="-45" dirty="0">
                <a:solidFill>
                  <a:srgbClr val="7BA654"/>
                </a:solidFill>
                <a:latin typeface="Arial"/>
                <a:cs typeface="Arial"/>
              </a:rPr>
              <a:t>a</a:t>
            </a:r>
            <a:r>
              <a:rPr lang="en-IN" sz="2700" b="1" spc="-8" dirty="0">
                <a:solidFill>
                  <a:srgbClr val="7BA654"/>
                </a:solidFill>
                <a:latin typeface="Arial"/>
                <a:cs typeface="Arial"/>
              </a:rPr>
              <a:t>t</a:t>
            </a:r>
            <a:r>
              <a:rPr lang="en-IN" sz="2700" b="1" spc="-53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lang="en-IN" sz="2700" b="1" spc="-45" dirty="0">
                <a:solidFill>
                  <a:srgbClr val="7BA654"/>
                </a:solidFill>
                <a:latin typeface="Arial"/>
                <a:cs typeface="Arial"/>
              </a:rPr>
              <a:t>m</a:t>
            </a:r>
            <a:r>
              <a:rPr lang="en-IN" sz="2700" b="1" spc="-53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lang="en-IN" sz="2700" b="1" spc="-113" dirty="0">
                <a:solidFill>
                  <a:srgbClr val="7BA654"/>
                </a:solidFill>
                <a:latin typeface="Arial"/>
                <a:cs typeface="Arial"/>
              </a:rPr>
              <a:t>nt</a:t>
            </a:r>
            <a:r>
              <a:rPr lang="en-IN" sz="2700" b="1" spc="-278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lang="en-IN" sz="2700" b="1" spc="-306" dirty="0">
                <a:solidFill>
                  <a:srgbClr val="7BA654"/>
                </a:solidFill>
                <a:latin typeface="Arial"/>
                <a:cs typeface="Arial"/>
              </a:rPr>
              <a:t>T</a:t>
            </a:r>
            <a:r>
              <a:rPr lang="en-IN" sz="2700" b="1" spc="-83" dirty="0">
                <a:solidFill>
                  <a:srgbClr val="7BA654"/>
                </a:solidFill>
                <a:latin typeface="Arial"/>
                <a:cs typeface="Arial"/>
              </a:rPr>
              <a:t>i</a:t>
            </a:r>
            <a:r>
              <a:rPr lang="en-IN" sz="2700" b="1" spc="-8" dirty="0">
                <a:solidFill>
                  <a:srgbClr val="7BA654"/>
                </a:solidFill>
                <a:latin typeface="Arial"/>
                <a:cs typeface="Arial"/>
              </a:rPr>
              <a:t>t</a:t>
            </a:r>
            <a:r>
              <a:rPr lang="en-IN" sz="2700" b="1" spc="-83" dirty="0">
                <a:solidFill>
                  <a:srgbClr val="7BA654"/>
                </a:solidFill>
                <a:latin typeface="Arial"/>
                <a:cs typeface="Arial"/>
              </a:rPr>
              <a:t>l</a:t>
            </a:r>
            <a:r>
              <a:rPr lang="en-IN" sz="2700" b="1" spc="-53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lang="en-IN" sz="2700" b="1" spc="-225" dirty="0">
                <a:solidFill>
                  <a:srgbClr val="7BA654"/>
                </a:solidFill>
                <a:latin typeface="Arial"/>
                <a:cs typeface="Arial"/>
              </a:rPr>
              <a:t>: </a:t>
            </a:r>
            <a:r>
              <a:rPr lang="en-IN" sz="2700" b="1" spc="-22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Dak </a:t>
            </a:r>
            <a:r>
              <a:rPr lang="en-IN" sz="2700" b="1" spc="-225" dirty="0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Ghar</a:t>
            </a:r>
            <a:r>
              <a:rPr lang="en-IN" sz="2700" b="1" spc="-22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IN" sz="2700" b="1" spc="-225" dirty="0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Niryat</a:t>
            </a:r>
            <a:r>
              <a:rPr lang="en-IN" sz="2700" b="1" spc="-22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Kendra</a:t>
            </a:r>
          </a:p>
          <a:p>
            <a:pPr marL="19050" marR="3508058">
              <a:lnSpc>
                <a:spcPts val="7320"/>
              </a:lnSpc>
              <a:spcBef>
                <a:spcPts val="923"/>
              </a:spcBef>
            </a:pPr>
            <a:r>
              <a:rPr sz="2700" b="1" spc="-306" dirty="0">
                <a:solidFill>
                  <a:srgbClr val="7BA654"/>
                </a:solidFill>
                <a:latin typeface="Arial"/>
                <a:cs typeface="Arial"/>
              </a:rPr>
              <a:t>T</a:t>
            </a:r>
            <a:r>
              <a:rPr sz="2700" b="1" spc="-53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sz="2700" b="1" spc="-45" dirty="0">
                <a:solidFill>
                  <a:srgbClr val="7BA654"/>
                </a:solidFill>
                <a:latin typeface="Arial"/>
                <a:cs typeface="Arial"/>
              </a:rPr>
              <a:t>am</a:t>
            </a:r>
            <a:r>
              <a:rPr sz="2700" b="1" spc="-180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sz="2700" b="1" spc="-158" dirty="0">
                <a:solidFill>
                  <a:srgbClr val="7BA654"/>
                </a:solidFill>
                <a:latin typeface="Arial"/>
                <a:cs typeface="Arial"/>
              </a:rPr>
              <a:t>N</a:t>
            </a:r>
            <a:r>
              <a:rPr sz="2700" b="1" spc="-38" dirty="0">
                <a:solidFill>
                  <a:srgbClr val="7BA654"/>
                </a:solidFill>
                <a:latin typeface="Arial"/>
                <a:cs typeface="Arial"/>
              </a:rPr>
              <a:t>a</a:t>
            </a:r>
            <a:r>
              <a:rPr sz="2700" b="1" spc="-53" dirty="0">
                <a:solidFill>
                  <a:srgbClr val="7BA654"/>
                </a:solidFill>
                <a:latin typeface="Arial"/>
                <a:cs typeface="Arial"/>
              </a:rPr>
              <a:t>me</a:t>
            </a:r>
            <a:r>
              <a:rPr sz="2700" b="1" spc="-255" dirty="0">
                <a:solidFill>
                  <a:srgbClr val="7BA654"/>
                </a:solidFill>
                <a:latin typeface="Arial"/>
                <a:cs typeface="Arial"/>
              </a:rPr>
              <a:t>:</a:t>
            </a:r>
            <a:r>
              <a:rPr lang="en-IN" sz="2700" b="1" spc="-255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lang="en-IN" sz="2700" b="1" spc="-255" dirty="0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Logisticoders</a:t>
            </a:r>
            <a:endParaRPr sz="27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19050" marR="3905250">
              <a:lnSpc>
                <a:spcPts val="7320"/>
              </a:lnSpc>
              <a:spcBef>
                <a:spcPts val="8"/>
              </a:spcBef>
            </a:pPr>
            <a:r>
              <a:rPr lang="en-IN" sz="2700" b="1" spc="-306" dirty="0">
                <a:solidFill>
                  <a:srgbClr val="7BA654"/>
                </a:solidFill>
                <a:latin typeface="Arial"/>
                <a:cs typeface="Arial"/>
              </a:rPr>
              <a:t>Team</a:t>
            </a:r>
            <a:r>
              <a:rPr sz="2700" b="1" spc="-180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sz="2700" b="1" spc="-203" dirty="0">
                <a:solidFill>
                  <a:srgbClr val="7BA654"/>
                </a:solidFill>
                <a:latin typeface="Arial"/>
                <a:cs typeface="Arial"/>
              </a:rPr>
              <a:t>L</a:t>
            </a:r>
            <a:r>
              <a:rPr sz="2700" b="1" spc="-150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sz="2700" b="1" spc="-113" dirty="0">
                <a:solidFill>
                  <a:srgbClr val="7BA654"/>
                </a:solidFill>
                <a:latin typeface="Arial"/>
                <a:cs typeface="Arial"/>
              </a:rPr>
              <a:t>ad</a:t>
            </a:r>
            <a:r>
              <a:rPr sz="2700" b="1" spc="-60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sz="2700" b="1" spc="-158" dirty="0">
                <a:solidFill>
                  <a:srgbClr val="7BA654"/>
                </a:solidFill>
                <a:latin typeface="Arial"/>
                <a:cs typeface="Arial"/>
              </a:rPr>
              <a:t>r</a:t>
            </a:r>
            <a:r>
              <a:rPr sz="2700" b="1" spc="-188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sz="2700" b="1" spc="-158" dirty="0">
                <a:solidFill>
                  <a:srgbClr val="7BA654"/>
                </a:solidFill>
                <a:latin typeface="Arial"/>
                <a:cs typeface="Arial"/>
              </a:rPr>
              <a:t>N</a:t>
            </a:r>
            <a:r>
              <a:rPr sz="2700" b="1" spc="-38" dirty="0">
                <a:solidFill>
                  <a:srgbClr val="7BA654"/>
                </a:solidFill>
                <a:latin typeface="Arial"/>
                <a:cs typeface="Arial"/>
              </a:rPr>
              <a:t>a</a:t>
            </a:r>
            <a:r>
              <a:rPr sz="2700" b="1" spc="-53" dirty="0">
                <a:solidFill>
                  <a:srgbClr val="7BA654"/>
                </a:solidFill>
                <a:latin typeface="Arial"/>
                <a:cs typeface="Arial"/>
              </a:rPr>
              <a:t>me</a:t>
            </a:r>
            <a:r>
              <a:rPr sz="2700" b="1" spc="-225" dirty="0">
                <a:solidFill>
                  <a:srgbClr val="7BA654"/>
                </a:solidFill>
                <a:latin typeface="Arial"/>
                <a:cs typeface="Arial"/>
              </a:rPr>
              <a:t>: </a:t>
            </a:r>
            <a:r>
              <a:rPr lang="en-IN" sz="2700" b="1" spc="-22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Navneet Sagar</a:t>
            </a:r>
          </a:p>
          <a:p>
            <a:pPr marL="19050" marR="3905250">
              <a:lnSpc>
                <a:spcPts val="7320"/>
              </a:lnSpc>
              <a:spcBef>
                <a:spcPts val="8"/>
              </a:spcBef>
            </a:pPr>
            <a:r>
              <a:rPr lang="en-IN" sz="2700" b="1" spc="-75" dirty="0">
                <a:solidFill>
                  <a:srgbClr val="7BA654"/>
                </a:solidFill>
                <a:latin typeface="Arial"/>
                <a:cs typeface="Arial"/>
              </a:rPr>
              <a:t>I</a:t>
            </a:r>
            <a:r>
              <a:rPr lang="en-IN" sz="2700" b="1" spc="-195" dirty="0">
                <a:solidFill>
                  <a:srgbClr val="7BA654"/>
                </a:solidFill>
                <a:latin typeface="Arial"/>
                <a:cs typeface="Arial"/>
              </a:rPr>
              <a:t>ns</a:t>
            </a:r>
            <a:r>
              <a:rPr lang="en-IN" sz="2700" b="1" spc="-83" dirty="0">
                <a:solidFill>
                  <a:srgbClr val="7BA654"/>
                </a:solidFill>
                <a:latin typeface="Arial"/>
                <a:cs typeface="Arial"/>
              </a:rPr>
              <a:t>ti</a:t>
            </a:r>
            <a:r>
              <a:rPr lang="en-IN" sz="2700" b="1" spc="-8" dirty="0">
                <a:solidFill>
                  <a:srgbClr val="7BA654"/>
                </a:solidFill>
                <a:latin typeface="Arial"/>
                <a:cs typeface="Arial"/>
              </a:rPr>
              <a:t>t</a:t>
            </a:r>
            <a:r>
              <a:rPr lang="en-IN" sz="2700" b="1" spc="-143" dirty="0">
                <a:solidFill>
                  <a:srgbClr val="7BA654"/>
                </a:solidFill>
                <a:latin typeface="Arial"/>
                <a:cs typeface="Arial"/>
              </a:rPr>
              <a:t>u</a:t>
            </a:r>
            <a:r>
              <a:rPr lang="en-IN" sz="2700" b="1" spc="-53" dirty="0">
                <a:solidFill>
                  <a:srgbClr val="7BA654"/>
                </a:solidFill>
                <a:latin typeface="Arial"/>
                <a:cs typeface="Arial"/>
              </a:rPr>
              <a:t>t</a:t>
            </a:r>
            <a:r>
              <a:rPr lang="en-IN" sz="2700" b="1" spc="-90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lang="en-IN" sz="2700" b="1" spc="-150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lang="en-IN" sz="2700" b="1" spc="-381" dirty="0">
                <a:solidFill>
                  <a:srgbClr val="7BA654"/>
                </a:solidFill>
                <a:latin typeface="Arial"/>
                <a:cs typeface="Arial"/>
              </a:rPr>
              <a:t>C</a:t>
            </a:r>
            <a:r>
              <a:rPr lang="en-IN" sz="2700" b="1" spc="-195" dirty="0">
                <a:solidFill>
                  <a:srgbClr val="7BA654"/>
                </a:solidFill>
                <a:latin typeface="Arial"/>
                <a:cs typeface="Arial"/>
              </a:rPr>
              <a:t>o</a:t>
            </a:r>
            <a:r>
              <a:rPr lang="en-IN" sz="2700" b="1" spc="-143" dirty="0">
                <a:solidFill>
                  <a:srgbClr val="7BA654"/>
                </a:solidFill>
                <a:latin typeface="Arial"/>
                <a:cs typeface="Arial"/>
              </a:rPr>
              <a:t>de (</a:t>
            </a:r>
            <a:r>
              <a:rPr lang="en-IN" sz="2700" b="1" spc="-360" dirty="0">
                <a:solidFill>
                  <a:srgbClr val="7BA654"/>
                </a:solidFill>
                <a:latin typeface="Arial"/>
                <a:cs typeface="Arial"/>
              </a:rPr>
              <a:t>A</a:t>
            </a:r>
            <a:r>
              <a:rPr lang="en-IN" sz="2700" b="1" spc="-75" dirty="0">
                <a:solidFill>
                  <a:srgbClr val="7BA654"/>
                </a:solidFill>
                <a:latin typeface="Arial"/>
                <a:cs typeface="Arial"/>
              </a:rPr>
              <a:t>I</a:t>
            </a:r>
            <a:r>
              <a:rPr lang="en-IN" sz="2700" b="1" spc="-240" dirty="0">
                <a:solidFill>
                  <a:srgbClr val="7BA654"/>
                </a:solidFill>
                <a:latin typeface="Arial"/>
                <a:cs typeface="Arial"/>
              </a:rPr>
              <a:t>S</a:t>
            </a:r>
            <a:r>
              <a:rPr lang="en-IN" sz="2700" b="1" spc="-270" dirty="0">
                <a:solidFill>
                  <a:srgbClr val="7BA654"/>
                </a:solidFill>
                <a:latin typeface="Arial"/>
                <a:cs typeface="Arial"/>
              </a:rPr>
              <a:t>H</a:t>
            </a:r>
            <a:r>
              <a:rPr lang="en-IN" sz="2700" b="1" spc="-344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lang="en-IN" sz="2700" b="1" spc="-188" dirty="0">
                <a:solidFill>
                  <a:srgbClr val="7BA654"/>
                </a:solidFill>
                <a:latin typeface="Arial"/>
                <a:cs typeface="Arial"/>
              </a:rPr>
              <a:t>):</a:t>
            </a:r>
            <a:endParaRPr lang="en-IN" sz="2700" dirty="0">
              <a:latin typeface="Arial"/>
              <a:cs typeface="Arial"/>
            </a:endParaRPr>
          </a:p>
          <a:p>
            <a:pPr marL="19050"/>
            <a:r>
              <a:rPr sz="2700" b="1" spc="-75" dirty="0">
                <a:solidFill>
                  <a:srgbClr val="7BA654"/>
                </a:solidFill>
                <a:latin typeface="Arial"/>
                <a:cs typeface="Arial"/>
              </a:rPr>
              <a:t>I</a:t>
            </a:r>
            <a:r>
              <a:rPr sz="2700" b="1" spc="-195" dirty="0">
                <a:solidFill>
                  <a:srgbClr val="7BA654"/>
                </a:solidFill>
                <a:latin typeface="Arial"/>
                <a:cs typeface="Arial"/>
              </a:rPr>
              <a:t>ns</a:t>
            </a:r>
            <a:r>
              <a:rPr sz="2700" b="1" spc="-83" dirty="0">
                <a:solidFill>
                  <a:srgbClr val="7BA654"/>
                </a:solidFill>
                <a:latin typeface="Arial"/>
                <a:cs typeface="Arial"/>
              </a:rPr>
              <a:t>ti</a:t>
            </a:r>
            <a:r>
              <a:rPr sz="2700" b="1" spc="-8" dirty="0">
                <a:solidFill>
                  <a:srgbClr val="7BA654"/>
                </a:solidFill>
                <a:latin typeface="Arial"/>
                <a:cs typeface="Arial"/>
              </a:rPr>
              <a:t>t</a:t>
            </a:r>
            <a:r>
              <a:rPr sz="2700" b="1" spc="-143" dirty="0">
                <a:solidFill>
                  <a:srgbClr val="7BA654"/>
                </a:solidFill>
                <a:latin typeface="Arial"/>
                <a:cs typeface="Arial"/>
              </a:rPr>
              <a:t>u</a:t>
            </a:r>
            <a:r>
              <a:rPr sz="2700" b="1" spc="-53" dirty="0">
                <a:solidFill>
                  <a:srgbClr val="7BA654"/>
                </a:solidFill>
                <a:latin typeface="Arial"/>
                <a:cs typeface="Arial"/>
              </a:rPr>
              <a:t>t</a:t>
            </a:r>
            <a:r>
              <a:rPr sz="2700" b="1" spc="-90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sz="2700" b="1" spc="-150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sz="2700" b="1" spc="-158" dirty="0">
                <a:solidFill>
                  <a:srgbClr val="7BA654"/>
                </a:solidFill>
                <a:latin typeface="Arial"/>
                <a:cs typeface="Arial"/>
              </a:rPr>
              <a:t>N</a:t>
            </a:r>
            <a:r>
              <a:rPr sz="2700" b="1" spc="-38" dirty="0">
                <a:solidFill>
                  <a:srgbClr val="7BA654"/>
                </a:solidFill>
                <a:latin typeface="Arial"/>
                <a:cs typeface="Arial"/>
              </a:rPr>
              <a:t>a</a:t>
            </a:r>
            <a:r>
              <a:rPr sz="2700" b="1" spc="-53" dirty="0">
                <a:solidFill>
                  <a:srgbClr val="7BA654"/>
                </a:solidFill>
                <a:latin typeface="Arial"/>
                <a:cs typeface="Arial"/>
              </a:rPr>
              <a:t>me</a:t>
            </a:r>
            <a:r>
              <a:rPr sz="2700" b="1" spc="-255" dirty="0">
                <a:solidFill>
                  <a:srgbClr val="7BA654"/>
                </a:solidFill>
                <a:latin typeface="Arial"/>
                <a:cs typeface="Arial"/>
              </a:rPr>
              <a:t>:</a:t>
            </a:r>
            <a:r>
              <a:rPr lang="en-IN" sz="2700" b="1" spc="-255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lang="en-IN" sz="2700" b="1" spc="-25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Thapar Institute of Engineering and Technology</a:t>
            </a:r>
            <a:endParaRPr sz="27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"/>
              <a:cs typeface="Arial"/>
            </a:endParaRPr>
          </a:p>
          <a:p>
            <a:pPr>
              <a:spcBef>
                <a:spcPts val="23"/>
              </a:spcBef>
            </a:pPr>
            <a:endParaRPr sz="2100" dirty="0">
              <a:latin typeface="Arial"/>
              <a:cs typeface="Arial"/>
            </a:endParaRPr>
          </a:p>
          <a:p>
            <a:pPr marL="19050"/>
            <a:r>
              <a:rPr lang="en-IN" sz="2700" b="1" spc="-306" dirty="0">
                <a:solidFill>
                  <a:srgbClr val="7BA654"/>
                </a:solidFill>
                <a:latin typeface="Arial"/>
                <a:cs typeface="Arial"/>
              </a:rPr>
              <a:t>T</a:t>
            </a:r>
            <a:r>
              <a:rPr sz="2700" b="1" spc="-143" dirty="0">
                <a:solidFill>
                  <a:srgbClr val="7BA654"/>
                </a:solidFill>
                <a:latin typeface="Arial"/>
                <a:cs typeface="Arial"/>
              </a:rPr>
              <a:t>h</a:t>
            </a:r>
            <a:r>
              <a:rPr sz="2700" b="1" spc="-90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sz="2700" b="1" spc="-45" dirty="0">
                <a:solidFill>
                  <a:srgbClr val="7BA654"/>
                </a:solidFill>
                <a:latin typeface="Arial"/>
                <a:cs typeface="Arial"/>
              </a:rPr>
              <a:t>m</a:t>
            </a:r>
            <a:r>
              <a:rPr sz="2700" b="1" spc="-90" dirty="0">
                <a:solidFill>
                  <a:srgbClr val="7BA654"/>
                </a:solidFill>
                <a:latin typeface="Arial"/>
                <a:cs typeface="Arial"/>
              </a:rPr>
              <a:t>e</a:t>
            </a:r>
            <a:r>
              <a:rPr sz="2700" b="1" spc="-150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sz="2700" b="1" spc="-158" dirty="0">
                <a:solidFill>
                  <a:srgbClr val="7BA654"/>
                </a:solidFill>
                <a:latin typeface="Arial"/>
                <a:cs typeface="Arial"/>
              </a:rPr>
              <a:t>N</a:t>
            </a:r>
            <a:r>
              <a:rPr sz="2700" b="1" spc="-38" dirty="0">
                <a:solidFill>
                  <a:srgbClr val="7BA654"/>
                </a:solidFill>
                <a:latin typeface="Arial"/>
                <a:cs typeface="Arial"/>
              </a:rPr>
              <a:t>a</a:t>
            </a:r>
            <a:r>
              <a:rPr sz="2700" b="1" spc="-53" dirty="0">
                <a:solidFill>
                  <a:srgbClr val="7BA654"/>
                </a:solidFill>
                <a:latin typeface="Arial"/>
                <a:cs typeface="Arial"/>
              </a:rPr>
              <a:t>me</a:t>
            </a:r>
            <a:r>
              <a:rPr sz="2700" b="1" spc="-255" dirty="0">
                <a:solidFill>
                  <a:srgbClr val="7BA654"/>
                </a:solidFill>
                <a:latin typeface="Arial"/>
                <a:cs typeface="Arial"/>
              </a:rPr>
              <a:t>:</a:t>
            </a:r>
            <a:r>
              <a:rPr lang="en-IN" sz="2700" b="1" spc="-255" dirty="0">
                <a:solidFill>
                  <a:srgbClr val="7BA654"/>
                </a:solidFill>
                <a:latin typeface="Arial"/>
                <a:cs typeface="Arial"/>
              </a:rPr>
              <a:t> </a:t>
            </a:r>
            <a:r>
              <a:rPr lang="en-IN" sz="2700" b="1" spc="-25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Transportation and Logistics</a:t>
            </a:r>
            <a:endParaRPr sz="27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4513" y="371475"/>
            <a:ext cx="5000625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0" y="54890"/>
            <a:ext cx="7231969" cy="10287000"/>
          </a:xfrm>
          <a:custGeom>
            <a:avLst/>
            <a:gdLst/>
            <a:ahLst/>
            <a:cxnLst/>
            <a:rect l="l" t="t" r="r" b="b"/>
            <a:pathLst>
              <a:path w="7231969" h="10287000">
                <a:moveTo>
                  <a:pt x="0" y="0"/>
                </a:moveTo>
                <a:lnTo>
                  <a:pt x="7231969" y="0"/>
                </a:lnTo>
                <a:lnTo>
                  <a:pt x="72319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4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1028700"/>
            <a:ext cx="7148044" cy="3118943"/>
            <a:chOff x="0" y="0"/>
            <a:chExt cx="1793201" cy="7824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3201" cy="782437"/>
            </a:xfrm>
            <a:custGeom>
              <a:avLst/>
              <a:gdLst/>
              <a:ahLst/>
              <a:cxnLst/>
              <a:rect l="l" t="t" r="r" b="b"/>
              <a:pathLst>
                <a:path w="1793201" h="782437">
                  <a:moveTo>
                    <a:pt x="1590001" y="0"/>
                  </a:moveTo>
                  <a:cubicBezTo>
                    <a:pt x="1702225" y="0"/>
                    <a:pt x="1793201" y="175154"/>
                    <a:pt x="1793201" y="391218"/>
                  </a:cubicBezTo>
                  <a:cubicBezTo>
                    <a:pt x="1793201" y="607282"/>
                    <a:pt x="1702225" y="782437"/>
                    <a:pt x="1590001" y="782437"/>
                  </a:cubicBezTo>
                  <a:lnTo>
                    <a:pt x="203200" y="782437"/>
                  </a:lnTo>
                  <a:cubicBezTo>
                    <a:pt x="90976" y="782437"/>
                    <a:pt x="0" y="607282"/>
                    <a:pt x="0" y="391218"/>
                  </a:cubicBezTo>
                  <a:cubicBezTo>
                    <a:pt x="0" y="1751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78824"/>
              </a:srgbClr>
            </a:solidFill>
            <a:ln w="38100" cap="sq">
              <a:solidFill>
                <a:srgbClr val="000000">
                  <a:alpha val="78824"/>
                </a:srgbClr>
              </a:solidFill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1822904" y="4147959"/>
            <a:ext cx="12672" cy="95766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7268811" y="4648348"/>
            <a:ext cx="2268963" cy="2236050"/>
            <a:chOff x="0" y="-268465"/>
            <a:chExt cx="873089" cy="8604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3089" cy="331048"/>
            </a:xfrm>
            <a:custGeom>
              <a:avLst/>
              <a:gdLst/>
              <a:ahLst/>
              <a:cxnLst/>
              <a:rect l="l" t="t" r="r" b="b"/>
              <a:pathLst>
                <a:path w="873089" h="331048">
                  <a:moveTo>
                    <a:pt x="165524" y="0"/>
                  </a:moveTo>
                  <a:lnTo>
                    <a:pt x="707565" y="0"/>
                  </a:lnTo>
                  <a:cubicBezTo>
                    <a:pt x="751465" y="0"/>
                    <a:pt x="793567" y="17439"/>
                    <a:pt x="824608" y="48481"/>
                  </a:cubicBezTo>
                  <a:cubicBezTo>
                    <a:pt x="855650" y="79523"/>
                    <a:pt x="873089" y="121624"/>
                    <a:pt x="873089" y="165524"/>
                  </a:cubicBezTo>
                  <a:lnTo>
                    <a:pt x="873089" y="165524"/>
                  </a:lnTo>
                  <a:cubicBezTo>
                    <a:pt x="873089" y="209424"/>
                    <a:pt x="855650" y="251525"/>
                    <a:pt x="824608" y="282567"/>
                  </a:cubicBezTo>
                  <a:cubicBezTo>
                    <a:pt x="793567" y="313609"/>
                    <a:pt x="751465" y="331048"/>
                    <a:pt x="707565" y="331048"/>
                  </a:cubicBezTo>
                  <a:lnTo>
                    <a:pt x="165524" y="331048"/>
                  </a:lnTo>
                  <a:cubicBezTo>
                    <a:pt x="121624" y="331048"/>
                    <a:pt x="79523" y="313609"/>
                    <a:pt x="48481" y="282567"/>
                  </a:cubicBezTo>
                  <a:cubicBezTo>
                    <a:pt x="17439" y="251525"/>
                    <a:pt x="0" y="209424"/>
                    <a:pt x="0" y="165524"/>
                  </a:cubicBezTo>
                  <a:lnTo>
                    <a:pt x="0" y="165524"/>
                  </a:lnTo>
                  <a:cubicBezTo>
                    <a:pt x="0" y="121624"/>
                    <a:pt x="17439" y="79523"/>
                    <a:pt x="48481" y="48481"/>
                  </a:cubicBezTo>
                  <a:cubicBezTo>
                    <a:pt x="79523" y="17439"/>
                    <a:pt x="121624" y="0"/>
                    <a:pt x="1655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406" y="-268465"/>
              <a:ext cx="812800" cy="860425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225"/>
                </a:lnSpc>
                <a:spcBef>
                  <a:spcPct val="0"/>
                </a:spcBef>
              </a:pPr>
              <a:r>
                <a:rPr lang="en-US" sz="2304" dirty="0">
                  <a:solidFill>
                    <a:srgbClr val="000000"/>
                  </a:solidFill>
                  <a:latin typeface="Canva Sans"/>
                </a:rPr>
                <a:t>Sub Category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8366428" y="6501922"/>
            <a:ext cx="17" cy="122703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7231969" y="5874521"/>
            <a:ext cx="2268963" cy="2211296"/>
            <a:chOff x="0" y="-241422"/>
            <a:chExt cx="873089" cy="8509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3089" cy="359951"/>
            </a:xfrm>
            <a:custGeom>
              <a:avLst/>
              <a:gdLst/>
              <a:ahLst/>
              <a:cxnLst/>
              <a:rect l="l" t="t" r="r" b="b"/>
              <a:pathLst>
                <a:path w="873089" h="359951">
                  <a:moveTo>
                    <a:pt x="179975" y="0"/>
                  </a:moveTo>
                  <a:lnTo>
                    <a:pt x="693114" y="0"/>
                  </a:lnTo>
                  <a:cubicBezTo>
                    <a:pt x="792512" y="0"/>
                    <a:pt x="873089" y="80578"/>
                    <a:pt x="873089" y="179975"/>
                  </a:cubicBezTo>
                  <a:lnTo>
                    <a:pt x="873089" y="179975"/>
                  </a:lnTo>
                  <a:cubicBezTo>
                    <a:pt x="873089" y="227708"/>
                    <a:pt x="854128" y="273485"/>
                    <a:pt x="820376" y="307237"/>
                  </a:cubicBezTo>
                  <a:cubicBezTo>
                    <a:pt x="786624" y="340989"/>
                    <a:pt x="740846" y="359951"/>
                    <a:pt x="693114" y="359951"/>
                  </a:cubicBezTo>
                  <a:lnTo>
                    <a:pt x="179975" y="359951"/>
                  </a:lnTo>
                  <a:cubicBezTo>
                    <a:pt x="132243" y="359951"/>
                    <a:pt x="86465" y="340989"/>
                    <a:pt x="52714" y="307237"/>
                  </a:cubicBezTo>
                  <a:cubicBezTo>
                    <a:pt x="18962" y="273485"/>
                    <a:pt x="0" y="227708"/>
                    <a:pt x="0" y="179975"/>
                  </a:cubicBezTo>
                  <a:lnTo>
                    <a:pt x="0" y="179975"/>
                  </a:lnTo>
                  <a:cubicBezTo>
                    <a:pt x="0" y="132243"/>
                    <a:pt x="18962" y="86465"/>
                    <a:pt x="52714" y="52714"/>
                  </a:cubicBezTo>
                  <a:cubicBezTo>
                    <a:pt x="86465" y="18962"/>
                    <a:pt x="132243" y="0"/>
                    <a:pt x="1799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8506" y="-241422"/>
              <a:ext cx="812800" cy="850900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070"/>
                </a:lnSpc>
              </a:pPr>
              <a:r>
                <a:rPr lang="en-US" sz="2193" dirty="0">
                  <a:solidFill>
                    <a:srgbClr val="000000"/>
                  </a:solidFill>
                  <a:latin typeface="Canva Sans"/>
                </a:rPr>
                <a:t>Product Specifications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31969" y="6989980"/>
            <a:ext cx="2268963" cy="2236053"/>
            <a:chOff x="0" y="-284356"/>
            <a:chExt cx="873089" cy="8604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3089" cy="317462"/>
            </a:xfrm>
            <a:custGeom>
              <a:avLst/>
              <a:gdLst/>
              <a:ahLst/>
              <a:cxnLst/>
              <a:rect l="l" t="t" r="r" b="b"/>
              <a:pathLst>
                <a:path w="873089" h="317462">
                  <a:moveTo>
                    <a:pt x="158731" y="0"/>
                  </a:moveTo>
                  <a:lnTo>
                    <a:pt x="714358" y="0"/>
                  </a:lnTo>
                  <a:cubicBezTo>
                    <a:pt x="802023" y="0"/>
                    <a:pt x="873089" y="71066"/>
                    <a:pt x="873089" y="158731"/>
                  </a:cubicBezTo>
                  <a:lnTo>
                    <a:pt x="873089" y="158731"/>
                  </a:lnTo>
                  <a:cubicBezTo>
                    <a:pt x="873089" y="200829"/>
                    <a:pt x="856366" y="241203"/>
                    <a:pt x="826598" y="270971"/>
                  </a:cubicBezTo>
                  <a:cubicBezTo>
                    <a:pt x="796830" y="300739"/>
                    <a:pt x="756456" y="317462"/>
                    <a:pt x="714358" y="317462"/>
                  </a:cubicBezTo>
                  <a:lnTo>
                    <a:pt x="158731" y="317462"/>
                  </a:lnTo>
                  <a:cubicBezTo>
                    <a:pt x="71066" y="317462"/>
                    <a:pt x="0" y="246396"/>
                    <a:pt x="0" y="158731"/>
                  </a:cubicBezTo>
                  <a:lnTo>
                    <a:pt x="0" y="158731"/>
                  </a:lnTo>
                  <a:cubicBezTo>
                    <a:pt x="0" y="71066"/>
                    <a:pt x="71066" y="0"/>
                    <a:pt x="1587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373" y="-284356"/>
              <a:ext cx="812800" cy="860425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225"/>
                </a:lnSpc>
              </a:pPr>
              <a:r>
                <a:rPr lang="en-US" sz="2304" dirty="0">
                  <a:solidFill>
                    <a:srgbClr val="000000"/>
                  </a:solidFill>
                  <a:latin typeface="Canva Sans"/>
                </a:rPr>
                <a:t>Place Order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8366451" y="8553971"/>
            <a:ext cx="0" cy="32385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7231969" y="8059109"/>
            <a:ext cx="2268963" cy="2260802"/>
            <a:chOff x="0" y="-315038"/>
            <a:chExt cx="873089" cy="869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3089" cy="288634"/>
            </a:xfrm>
            <a:custGeom>
              <a:avLst/>
              <a:gdLst/>
              <a:ahLst/>
              <a:cxnLst/>
              <a:rect l="l" t="t" r="r" b="b"/>
              <a:pathLst>
                <a:path w="873089" h="288634">
                  <a:moveTo>
                    <a:pt x="144317" y="0"/>
                  </a:moveTo>
                  <a:lnTo>
                    <a:pt x="728772" y="0"/>
                  </a:lnTo>
                  <a:cubicBezTo>
                    <a:pt x="808476" y="0"/>
                    <a:pt x="873089" y="64613"/>
                    <a:pt x="873089" y="144317"/>
                  </a:cubicBezTo>
                  <a:lnTo>
                    <a:pt x="873089" y="144317"/>
                  </a:lnTo>
                  <a:cubicBezTo>
                    <a:pt x="873089" y="224021"/>
                    <a:pt x="808476" y="288634"/>
                    <a:pt x="728772" y="288634"/>
                  </a:cubicBezTo>
                  <a:lnTo>
                    <a:pt x="144317" y="288634"/>
                  </a:lnTo>
                  <a:cubicBezTo>
                    <a:pt x="64613" y="288634"/>
                    <a:pt x="0" y="224021"/>
                    <a:pt x="0" y="144317"/>
                  </a:cubicBezTo>
                  <a:lnTo>
                    <a:pt x="0" y="144317"/>
                  </a:lnTo>
                  <a:cubicBezTo>
                    <a:pt x="0" y="64613"/>
                    <a:pt x="64613" y="0"/>
                    <a:pt x="1443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8506" y="-315038"/>
              <a:ext cx="812800" cy="869950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505"/>
                </a:lnSpc>
              </a:pPr>
              <a:r>
                <a:rPr lang="en-US" sz="2504" dirty="0">
                  <a:solidFill>
                    <a:srgbClr val="000000"/>
                  </a:solidFill>
                  <a:latin typeface="Canva Sans"/>
                </a:rPr>
                <a:t>Feedback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842632" y="3160800"/>
            <a:ext cx="2149968" cy="2211300"/>
            <a:chOff x="-140893" y="-265402"/>
            <a:chExt cx="827300" cy="850900"/>
          </a:xfrm>
        </p:grpSpPr>
        <p:sp>
          <p:nvSpPr>
            <p:cNvPr id="22" name="Freeform 22"/>
            <p:cNvSpPr/>
            <p:nvPr/>
          </p:nvSpPr>
          <p:spPr>
            <a:xfrm>
              <a:off x="-140893" y="51318"/>
              <a:ext cx="815540" cy="233504"/>
            </a:xfrm>
            <a:custGeom>
              <a:avLst/>
              <a:gdLst/>
              <a:ahLst/>
              <a:cxnLst/>
              <a:rect l="l" t="t" r="r" b="b"/>
              <a:pathLst>
                <a:path w="815540" h="233504">
                  <a:moveTo>
                    <a:pt x="116752" y="0"/>
                  </a:moveTo>
                  <a:lnTo>
                    <a:pt x="698788" y="0"/>
                  </a:lnTo>
                  <a:cubicBezTo>
                    <a:pt x="729753" y="0"/>
                    <a:pt x="759449" y="12301"/>
                    <a:pt x="781345" y="34196"/>
                  </a:cubicBezTo>
                  <a:cubicBezTo>
                    <a:pt x="803240" y="56091"/>
                    <a:pt x="815540" y="85788"/>
                    <a:pt x="815540" y="116752"/>
                  </a:cubicBezTo>
                  <a:lnTo>
                    <a:pt x="815540" y="116752"/>
                  </a:lnTo>
                  <a:cubicBezTo>
                    <a:pt x="815540" y="181233"/>
                    <a:pt x="763269" y="233504"/>
                    <a:pt x="698788" y="233504"/>
                  </a:cubicBezTo>
                  <a:lnTo>
                    <a:pt x="116752" y="233504"/>
                  </a:lnTo>
                  <a:cubicBezTo>
                    <a:pt x="52272" y="233504"/>
                    <a:pt x="0" y="181233"/>
                    <a:pt x="0" y="116752"/>
                  </a:cubicBezTo>
                  <a:lnTo>
                    <a:pt x="0" y="116752"/>
                  </a:lnTo>
                  <a:cubicBezTo>
                    <a:pt x="0" y="52272"/>
                    <a:pt x="52272" y="0"/>
                    <a:pt x="1167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-126393" y="-265402"/>
              <a:ext cx="812800" cy="850900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395"/>
                </a:lnSpc>
              </a:pPr>
              <a:r>
                <a:rPr lang="en-US" sz="2425" dirty="0">
                  <a:solidFill>
                    <a:srgbClr val="000000"/>
                  </a:solidFill>
                  <a:latin typeface="Canva Sans"/>
                </a:rPr>
                <a:t>Registration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14483983" y="5486618"/>
            <a:ext cx="5729" cy="69034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13413246" y="5507886"/>
            <a:ext cx="2160522" cy="2236051"/>
            <a:chOff x="0" y="-257457"/>
            <a:chExt cx="831362" cy="86042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31362" cy="351935"/>
            </a:xfrm>
            <a:custGeom>
              <a:avLst/>
              <a:gdLst/>
              <a:ahLst/>
              <a:cxnLst/>
              <a:rect l="l" t="t" r="r" b="b"/>
              <a:pathLst>
                <a:path w="831362" h="351935">
                  <a:moveTo>
                    <a:pt x="175968" y="0"/>
                  </a:moveTo>
                  <a:lnTo>
                    <a:pt x="655394" y="0"/>
                  </a:lnTo>
                  <a:cubicBezTo>
                    <a:pt x="702064" y="0"/>
                    <a:pt x="746822" y="18539"/>
                    <a:pt x="779822" y="51540"/>
                  </a:cubicBezTo>
                  <a:cubicBezTo>
                    <a:pt x="812822" y="84540"/>
                    <a:pt x="831362" y="129298"/>
                    <a:pt x="831362" y="175968"/>
                  </a:cubicBezTo>
                  <a:lnTo>
                    <a:pt x="831362" y="175968"/>
                  </a:lnTo>
                  <a:cubicBezTo>
                    <a:pt x="831362" y="222637"/>
                    <a:pt x="812822" y="267395"/>
                    <a:pt x="779822" y="300395"/>
                  </a:cubicBezTo>
                  <a:cubicBezTo>
                    <a:pt x="746822" y="333396"/>
                    <a:pt x="702064" y="351935"/>
                    <a:pt x="655394" y="351935"/>
                  </a:cubicBezTo>
                  <a:lnTo>
                    <a:pt x="175968" y="351935"/>
                  </a:lnTo>
                  <a:cubicBezTo>
                    <a:pt x="129298" y="351935"/>
                    <a:pt x="84540" y="333396"/>
                    <a:pt x="51540" y="300395"/>
                  </a:cubicBezTo>
                  <a:cubicBezTo>
                    <a:pt x="18539" y="267395"/>
                    <a:pt x="0" y="222637"/>
                    <a:pt x="0" y="175968"/>
                  </a:cubicBezTo>
                  <a:lnTo>
                    <a:pt x="0" y="175968"/>
                  </a:lnTo>
                  <a:cubicBezTo>
                    <a:pt x="0" y="129298"/>
                    <a:pt x="18539" y="84540"/>
                    <a:pt x="51540" y="51540"/>
                  </a:cubicBezTo>
                  <a:cubicBezTo>
                    <a:pt x="84540" y="18539"/>
                    <a:pt x="129298" y="0"/>
                    <a:pt x="1759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56" y="-257457"/>
              <a:ext cx="812800" cy="860425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335"/>
                </a:lnSpc>
              </a:pPr>
              <a:r>
                <a:rPr lang="en-US" sz="2382" dirty="0">
                  <a:solidFill>
                    <a:srgbClr val="000000"/>
                  </a:solidFill>
                  <a:latin typeface="Canva Sans Bold"/>
                </a:rPr>
                <a:t>Feedback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25284" y="5511558"/>
            <a:ext cx="2112285" cy="2211298"/>
            <a:chOff x="0" y="-242243"/>
            <a:chExt cx="812800" cy="8509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04202" cy="359866"/>
            </a:xfrm>
            <a:custGeom>
              <a:avLst/>
              <a:gdLst/>
              <a:ahLst/>
              <a:cxnLst/>
              <a:rect l="l" t="t" r="r" b="b"/>
              <a:pathLst>
                <a:path w="804202" h="359866">
                  <a:moveTo>
                    <a:pt x="179933" y="0"/>
                  </a:moveTo>
                  <a:lnTo>
                    <a:pt x="624269" y="0"/>
                  </a:lnTo>
                  <a:cubicBezTo>
                    <a:pt x="671990" y="0"/>
                    <a:pt x="717757" y="18957"/>
                    <a:pt x="751501" y="52701"/>
                  </a:cubicBezTo>
                  <a:cubicBezTo>
                    <a:pt x="785245" y="86445"/>
                    <a:pt x="804202" y="132212"/>
                    <a:pt x="804202" y="179933"/>
                  </a:cubicBezTo>
                  <a:lnTo>
                    <a:pt x="804202" y="179933"/>
                  </a:lnTo>
                  <a:cubicBezTo>
                    <a:pt x="804202" y="227654"/>
                    <a:pt x="785245" y="273421"/>
                    <a:pt x="751501" y="307165"/>
                  </a:cubicBezTo>
                  <a:cubicBezTo>
                    <a:pt x="717757" y="340909"/>
                    <a:pt x="671990" y="359866"/>
                    <a:pt x="624269" y="359866"/>
                  </a:cubicBezTo>
                  <a:lnTo>
                    <a:pt x="179933" y="359866"/>
                  </a:lnTo>
                  <a:cubicBezTo>
                    <a:pt x="132212" y="359866"/>
                    <a:pt x="86445" y="340909"/>
                    <a:pt x="52701" y="307165"/>
                  </a:cubicBezTo>
                  <a:cubicBezTo>
                    <a:pt x="18957" y="273421"/>
                    <a:pt x="0" y="227654"/>
                    <a:pt x="0" y="179933"/>
                  </a:cubicBezTo>
                  <a:lnTo>
                    <a:pt x="0" y="179933"/>
                  </a:lnTo>
                  <a:cubicBezTo>
                    <a:pt x="0" y="132212"/>
                    <a:pt x="18957" y="86445"/>
                    <a:pt x="52701" y="52701"/>
                  </a:cubicBezTo>
                  <a:cubicBezTo>
                    <a:pt x="86445" y="18957"/>
                    <a:pt x="132212" y="0"/>
                    <a:pt x="1799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42243"/>
              <a:ext cx="812800" cy="850900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055"/>
                </a:lnSpc>
              </a:pPr>
              <a:r>
                <a:rPr lang="en-US" sz="2182" dirty="0">
                  <a:solidFill>
                    <a:srgbClr val="000000"/>
                  </a:solidFill>
                  <a:latin typeface="Canva Sans Bold"/>
                </a:rPr>
                <a:t>Sales Statistics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470575" y="7105317"/>
            <a:ext cx="2119132" cy="2814669"/>
            <a:chOff x="-6024" y="0"/>
            <a:chExt cx="815435" cy="10830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09411" cy="1083075"/>
            </a:xfrm>
            <a:custGeom>
              <a:avLst/>
              <a:gdLst/>
              <a:ahLst/>
              <a:cxnLst/>
              <a:rect l="l" t="t" r="r" b="b"/>
              <a:pathLst>
                <a:path w="809411" h="1083075">
                  <a:moveTo>
                    <a:pt x="180346" y="0"/>
                  </a:moveTo>
                  <a:lnTo>
                    <a:pt x="629065" y="0"/>
                  </a:lnTo>
                  <a:cubicBezTo>
                    <a:pt x="728667" y="0"/>
                    <a:pt x="809411" y="80744"/>
                    <a:pt x="809411" y="180346"/>
                  </a:cubicBezTo>
                  <a:lnTo>
                    <a:pt x="809411" y="902729"/>
                  </a:lnTo>
                  <a:cubicBezTo>
                    <a:pt x="809411" y="950560"/>
                    <a:pt x="790410" y="996431"/>
                    <a:pt x="756589" y="1030253"/>
                  </a:cubicBezTo>
                  <a:cubicBezTo>
                    <a:pt x="722767" y="1064074"/>
                    <a:pt x="676895" y="1083075"/>
                    <a:pt x="629065" y="1083075"/>
                  </a:cubicBezTo>
                  <a:lnTo>
                    <a:pt x="180346" y="1083075"/>
                  </a:lnTo>
                  <a:cubicBezTo>
                    <a:pt x="132515" y="1083075"/>
                    <a:pt x="86644" y="1064074"/>
                    <a:pt x="52822" y="1030253"/>
                  </a:cubicBezTo>
                  <a:cubicBezTo>
                    <a:pt x="19001" y="996431"/>
                    <a:pt x="0" y="950560"/>
                    <a:pt x="0" y="902729"/>
                  </a:cubicBezTo>
                  <a:lnTo>
                    <a:pt x="0" y="180346"/>
                  </a:lnTo>
                  <a:cubicBezTo>
                    <a:pt x="0" y="132515"/>
                    <a:pt x="19001" y="86644"/>
                    <a:pt x="52822" y="52822"/>
                  </a:cubicBezTo>
                  <a:cubicBezTo>
                    <a:pt x="86644" y="19001"/>
                    <a:pt x="132515" y="0"/>
                    <a:pt x="1803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-6024" y="71772"/>
              <a:ext cx="812800" cy="860425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225"/>
                </a:lnSpc>
              </a:pPr>
              <a:r>
                <a:rPr lang="en-US" sz="2304" dirty="0">
                  <a:solidFill>
                    <a:srgbClr val="000000"/>
                  </a:solidFill>
                  <a:latin typeface="Canva Sans"/>
                </a:rPr>
                <a:t>Customer rating and Feedback from buyers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940395" y="7119380"/>
            <a:ext cx="2327622" cy="2845875"/>
            <a:chOff x="-21473" y="0"/>
            <a:chExt cx="812800" cy="109508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75311" cy="1095083"/>
            </a:xfrm>
            <a:custGeom>
              <a:avLst/>
              <a:gdLst/>
              <a:ahLst/>
              <a:cxnLst/>
              <a:rect l="l" t="t" r="r" b="b"/>
              <a:pathLst>
                <a:path w="775311" h="1095083">
                  <a:moveTo>
                    <a:pt x="192121" y="0"/>
                  </a:moveTo>
                  <a:lnTo>
                    <a:pt x="583190" y="0"/>
                  </a:lnTo>
                  <a:cubicBezTo>
                    <a:pt x="689295" y="0"/>
                    <a:pt x="775311" y="86015"/>
                    <a:pt x="775311" y="192121"/>
                  </a:cubicBezTo>
                  <a:lnTo>
                    <a:pt x="775311" y="902963"/>
                  </a:lnTo>
                  <a:cubicBezTo>
                    <a:pt x="775311" y="1009068"/>
                    <a:pt x="689295" y="1095083"/>
                    <a:pt x="583190" y="1095083"/>
                  </a:cubicBezTo>
                  <a:lnTo>
                    <a:pt x="192121" y="1095083"/>
                  </a:lnTo>
                  <a:cubicBezTo>
                    <a:pt x="86015" y="1095083"/>
                    <a:pt x="0" y="1009068"/>
                    <a:pt x="0" y="902963"/>
                  </a:cubicBezTo>
                  <a:lnTo>
                    <a:pt x="0" y="192121"/>
                  </a:lnTo>
                  <a:cubicBezTo>
                    <a:pt x="0" y="86015"/>
                    <a:pt x="86015" y="0"/>
                    <a:pt x="1921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-21473" y="117329"/>
              <a:ext cx="812800" cy="860425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225"/>
                </a:lnSpc>
              </a:pPr>
              <a:r>
                <a:rPr lang="en-US" sz="2304" dirty="0">
                  <a:solidFill>
                    <a:srgbClr val="000000"/>
                  </a:solidFill>
                  <a:latin typeface="Canva Sans"/>
                </a:rPr>
                <a:t>Visual depiction and filtering order based on sales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 flipH="1">
            <a:off x="15862104" y="5056327"/>
            <a:ext cx="6280" cy="4301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38" name="Group 38"/>
          <p:cNvGrpSpPr/>
          <p:nvPr/>
        </p:nvGrpSpPr>
        <p:grpSpPr>
          <a:xfrm>
            <a:off x="14771085" y="4003243"/>
            <a:ext cx="2143895" cy="2260800"/>
            <a:chOff x="0" y="-312685"/>
            <a:chExt cx="824963" cy="86995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5540" cy="237876"/>
            </a:xfrm>
            <a:custGeom>
              <a:avLst/>
              <a:gdLst/>
              <a:ahLst/>
              <a:cxnLst/>
              <a:rect l="l" t="t" r="r" b="b"/>
              <a:pathLst>
                <a:path w="815540" h="237876">
                  <a:moveTo>
                    <a:pt x="118938" y="0"/>
                  </a:moveTo>
                  <a:lnTo>
                    <a:pt x="696603" y="0"/>
                  </a:lnTo>
                  <a:cubicBezTo>
                    <a:pt x="728147" y="0"/>
                    <a:pt x="758399" y="12531"/>
                    <a:pt x="780704" y="34836"/>
                  </a:cubicBezTo>
                  <a:cubicBezTo>
                    <a:pt x="803010" y="57141"/>
                    <a:pt x="815540" y="87394"/>
                    <a:pt x="815540" y="118938"/>
                  </a:cubicBezTo>
                  <a:lnTo>
                    <a:pt x="815540" y="118938"/>
                  </a:lnTo>
                  <a:cubicBezTo>
                    <a:pt x="815540" y="184625"/>
                    <a:pt x="762290" y="237876"/>
                    <a:pt x="696603" y="237876"/>
                  </a:cubicBezTo>
                  <a:lnTo>
                    <a:pt x="118938" y="237876"/>
                  </a:lnTo>
                  <a:cubicBezTo>
                    <a:pt x="87394" y="237876"/>
                    <a:pt x="57141" y="225345"/>
                    <a:pt x="34836" y="203040"/>
                  </a:cubicBezTo>
                  <a:cubicBezTo>
                    <a:pt x="12531" y="180734"/>
                    <a:pt x="0" y="150482"/>
                    <a:pt x="0" y="118938"/>
                  </a:cubicBezTo>
                  <a:lnTo>
                    <a:pt x="0" y="118938"/>
                  </a:lnTo>
                  <a:cubicBezTo>
                    <a:pt x="0" y="87394"/>
                    <a:pt x="12531" y="57141"/>
                    <a:pt x="34836" y="34836"/>
                  </a:cubicBezTo>
                  <a:cubicBezTo>
                    <a:pt x="57141" y="12531"/>
                    <a:pt x="87394" y="0"/>
                    <a:pt x="1189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163" y="-312685"/>
              <a:ext cx="812800" cy="869950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520"/>
                </a:lnSpc>
              </a:pPr>
              <a:r>
                <a:rPr lang="en-US" sz="2514" dirty="0">
                  <a:solidFill>
                    <a:srgbClr val="000000"/>
                  </a:solidFill>
                  <a:latin typeface="Canva Sans"/>
                </a:rPr>
                <a:t>Dashboard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 flipH="1">
            <a:off x="15813269" y="3622549"/>
            <a:ext cx="7038" cy="3392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42"/>
          <p:cNvSpPr/>
          <p:nvPr/>
        </p:nvSpPr>
        <p:spPr>
          <a:xfrm>
            <a:off x="15820098" y="4568657"/>
            <a:ext cx="10690" cy="24718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43" name="AutoShape 43"/>
          <p:cNvSpPr/>
          <p:nvPr/>
        </p:nvSpPr>
        <p:spPr>
          <a:xfrm>
            <a:off x="8366451" y="3682587"/>
            <a:ext cx="13035" cy="59465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44" name="AutoShape 44"/>
          <p:cNvSpPr/>
          <p:nvPr/>
        </p:nvSpPr>
        <p:spPr>
          <a:xfrm>
            <a:off x="8381622" y="5050753"/>
            <a:ext cx="8821" cy="29527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45" name="Group 45"/>
          <p:cNvGrpSpPr/>
          <p:nvPr/>
        </p:nvGrpSpPr>
        <p:grpSpPr>
          <a:xfrm>
            <a:off x="7231969" y="3401951"/>
            <a:ext cx="2268963" cy="2211296"/>
            <a:chOff x="0" y="-243600"/>
            <a:chExt cx="873089" cy="8509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73089" cy="390854"/>
            </a:xfrm>
            <a:custGeom>
              <a:avLst/>
              <a:gdLst/>
              <a:ahLst/>
              <a:cxnLst/>
              <a:rect l="l" t="t" r="r" b="b"/>
              <a:pathLst>
                <a:path w="873089" h="390854">
                  <a:moveTo>
                    <a:pt x="191077" y="0"/>
                  </a:moveTo>
                  <a:lnTo>
                    <a:pt x="682012" y="0"/>
                  </a:lnTo>
                  <a:cubicBezTo>
                    <a:pt x="787541" y="0"/>
                    <a:pt x="873089" y="85548"/>
                    <a:pt x="873089" y="191077"/>
                  </a:cubicBezTo>
                  <a:lnTo>
                    <a:pt x="873089" y="199776"/>
                  </a:lnTo>
                  <a:cubicBezTo>
                    <a:pt x="873089" y="250453"/>
                    <a:pt x="852958" y="299054"/>
                    <a:pt x="817124" y="334888"/>
                  </a:cubicBezTo>
                  <a:cubicBezTo>
                    <a:pt x="781290" y="370722"/>
                    <a:pt x="732689" y="390854"/>
                    <a:pt x="682012" y="390854"/>
                  </a:cubicBezTo>
                  <a:lnTo>
                    <a:pt x="191077" y="390854"/>
                  </a:lnTo>
                  <a:cubicBezTo>
                    <a:pt x="85548" y="390854"/>
                    <a:pt x="0" y="305305"/>
                    <a:pt x="0" y="199776"/>
                  </a:cubicBezTo>
                  <a:lnTo>
                    <a:pt x="0" y="191077"/>
                  </a:lnTo>
                  <a:cubicBezTo>
                    <a:pt x="0" y="85548"/>
                    <a:pt x="85548" y="0"/>
                    <a:pt x="1910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28507" y="-243600"/>
              <a:ext cx="812800" cy="850900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350"/>
                </a:lnSpc>
              </a:pPr>
              <a:r>
                <a:rPr lang="en-US" sz="2393" dirty="0">
                  <a:solidFill>
                    <a:srgbClr val="000000"/>
                  </a:solidFill>
                  <a:latin typeface="Canva Sans"/>
                </a:rPr>
                <a:t>Product Search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 flipH="1">
            <a:off x="8366451" y="6206347"/>
            <a:ext cx="15005" cy="29557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49" name="Group 49"/>
          <p:cNvGrpSpPr/>
          <p:nvPr/>
        </p:nvGrpSpPr>
        <p:grpSpPr>
          <a:xfrm>
            <a:off x="10461147" y="5088914"/>
            <a:ext cx="2748859" cy="2535404"/>
            <a:chOff x="0" y="-6430"/>
            <a:chExt cx="1057751" cy="97561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57751" cy="969185"/>
            </a:xfrm>
            <a:custGeom>
              <a:avLst/>
              <a:gdLst/>
              <a:ahLst/>
              <a:cxnLst/>
              <a:rect l="l" t="t" r="r" b="b"/>
              <a:pathLst>
                <a:path w="1057751" h="969185">
                  <a:moveTo>
                    <a:pt x="143637" y="0"/>
                  </a:moveTo>
                  <a:lnTo>
                    <a:pt x="914114" y="0"/>
                  </a:lnTo>
                  <a:cubicBezTo>
                    <a:pt x="993443" y="0"/>
                    <a:pt x="1057751" y="64308"/>
                    <a:pt x="1057751" y="143637"/>
                  </a:cubicBezTo>
                  <a:lnTo>
                    <a:pt x="1057751" y="825548"/>
                  </a:lnTo>
                  <a:cubicBezTo>
                    <a:pt x="1057751" y="863643"/>
                    <a:pt x="1042618" y="900177"/>
                    <a:pt x="1015681" y="927115"/>
                  </a:cubicBezTo>
                  <a:cubicBezTo>
                    <a:pt x="988744" y="954052"/>
                    <a:pt x="952209" y="969185"/>
                    <a:pt x="914114" y="969185"/>
                  </a:cubicBezTo>
                  <a:lnTo>
                    <a:pt x="143637" y="969185"/>
                  </a:lnTo>
                  <a:cubicBezTo>
                    <a:pt x="64308" y="969185"/>
                    <a:pt x="0" y="904876"/>
                    <a:pt x="0" y="825548"/>
                  </a:cubicBezTo>
                  <a:lnTo>
                    <a:pt x="0" y="143637"/>
                  </a:lnTo>
                  <a:cubicBezTo>
                    <a:pt x="0" y="64308"/>
                    <a:pt x="64308" y="0"/>
                    <a:pt x="1436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50333" y="-6430"/>
              <a:ext cx="1005717" cy="944867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3109"/>
                </a:lnSpc>
              </a:pPr>
              <a:r>
                <a:rPr lang="en-US" sz="2221" dirty="0">
                  <a:solidFill>
                    <a:srgbClr val="000000"/>
                  </a:solidFill>
                  <a:latin typeface="Canva Sans"/>
                </a:rPr>
                <a:t>Resolving buyer and seller queries.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 flipV="1">
            <a:off x="8353412" y="2495270"/>
            <a:ext cx="3915" cy="57516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3" name="AutoShape 53"/>
          <p:cNvSpPr/>
          <p:nvPr/>
        </p:nvSpPr>
        <p:spPr>
          <a:xfrm>
            <a:off x="8366451" y="2508220"/>
            <a:ext cx="7419183" cy="1274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4" name="AutoShape 54"/>
          <p:cNvSpPr/>
          <p:nvPr/>
        </p:nvSpPr>
        <p:spPr>
          <a:xfrm flipH="1" flipV="1">
            <a:off x="11898675" y="1681466"/>
            <a:ext cx="3915" cy="57516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5" name="Group 55"/>
          <p:cNvGrpSpPr/>
          <p:nvPr/>
        </p:nvGrpSpPr>
        <p:grpSpPr>
          <a:xfrm>
            <a:off x="9462970" y="757038"/>
            <a:ext cx="4792833" cy="1114380"/>
            <a:chOff x="0" y="0"/>
            <a:chExt cx="1844266" cy="42881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844266" cy="428810"/>
            </a:xfrm>
            <a:custGeom>
              <a:avLst/>
              <a:gdLst/>
              <a:ahLst/>
              <a:cxnLst/>
              <a:rect l="l" t="t" r="r" b="b"/>
              <a:pathLst>
                <a:path w="1844266" h="428810">
                  <a:moveTo>
                    <a:pt x="90457" y="0"/>
                  </a:moveTo>
                  <a:lnTo>
                    <a:pt x="1753808" y="0"/>
                  </a:lnTo>
                  <a:cubicBezTo>
                    <a:pt x="1803767" y="0"/>
                    <a:pt x="1844266" y="40499"/>
                    <a:pt x="1844266" y="90457"/>
                  </a:cubicBezTo>
                  <a:lnTo>
                    <a:pt x="1844266" y="338352"/>
                  </a:lnTo>
                  <a:cubicBezTo>
                    <a:pt x="1844266" y="388311"/>
                    <a:pt x="1803767" y="428810"/>
                    <a:pt x="1753808" y="428810"/>
                  </a:cubicBezTo>
                  <a:lnTo>
                    <a:pt x="90457" y="428810"/>
                  </a:lnTo>
                  <a:cubicBezTo>
                    <a:pt x="40499" y="428810"/>
                    <a:pt x="0" y="388311"/>
                    <a:pt x="0" y="338352"/>
                  </a:cubicBezTo>
                  <a:lnTo>
                    <a:pt x="0" y="90457"/>
                  </a:lnTo>
                  <a:cubicBezTo>
                    <a:pt x="0" y="40499"/>
                    <a:pt x="40499" y="0"/>
                    <a:pt x="90457" y="0"/>
                  </a:cubicBezTo>
                  <a:close/>
                </a:path>
              </a:pathLst>
            </a:custGeom>
            <a:solidFill>
              <a:srgbClr val="E079ED"/>
            </a:soli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223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AutoShape 58"/>
          <p:cNvSpPr/>
          <p:nvPr/>
        </p:nvSpPr>
        <p:spPr>
          <a:xfrm flipH="1" flipV="1">
            <a:off x="11857429" y="2984904"/>
            <a:ext cx="3915" cy="57516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9" name="Group 59"/>
          <p:cNvGrpSpPr/>
          <p:nvPr/>
        </p:nvGrpSpPr>
        <p:grpSpPr>
          <a:xfrm>
            <a:off x="10205782" y="2244852"/>
            <a:ext cx="3207464" cy="1027632"/>
            <a:chOff x="0" y="0"/>
            <a:chExt cx="1234221" cy="39542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234221" cy="395429"/>
            </a:xfrm>
            <a:custGeom>
              <a:avLst/>
              <a:gdLst/>
              <a:ahLst/>
              <a:cxnLst/>
              <a:rect l="l" t="t" r="r" b="b"/>
              <a:pathLst>
                <a:path w="1234221" h="395429">
                  <a:moveTo>
                    <a:pt x="135168" y="0"/>
                  </a:moveTo>
                  <a:lnTo>
                    <a:pt x="1099053" y="0"/>
                  </a:lnTo>
                  <a:cubicBezTo>
                    <a:pt x="1134902" y="0"/>
                    <a:pt x="1169282" y="14241"/>
                    <a:pt x="1194631" y="39590"/>
                  </a:cubicBezTo>
                  <a:cubicBezTo>
                    <a:pt x="1219980" y="64939"/>
                    <a:pt x="1234221" y="99319"/>
                    <a:pt x="1234221" y="135168"/>
                  </a:cubicBezTo>
                  <a:lnTo>
                    <a:pt x="1234221" y="260261"/>
                  </a:lnTo>
                  <a:cubicBezTo>
                    <a:pt x="1234221" y="334912"/>
                    <a:pt x="1173704" y="395429"/>
                    <a:pt x="1099053" y="395429"/>
                  </a:cubicBezTo>
                  <a:lnTo>
                    <a:pt x="135168" y="395429"/>
                  </a:lnTo>
                  <a:cubicBezTo>
                    <a:pt x="60517" y="395429"/>
                    <a:pt x="0" y="334912"/>
                    <a:pt x="0" y="260261"/>
                  </a:cubicBezTo>
                  <a:lnTo>
                    <a:pt x="0" y="135168"/>
                  </a:lnTo>
                  <a:cubicBezTo>
                    <a:pt x="0" y="99319"/>
                    <a:pt x="14241" y="64939"/>
                    <a:pt x="39590" y="39590"/>
                  </a:cubicBezTo>
                  <a:cubicBezTo>
                    <a:pt x="64939" y="14241"/>
                    <a:pt x="99319" y="0"/>
                    <a:pt x="13516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15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11234482" y="2361045"/>
            <a:ext cx="1060329" cy="795247"/>
          </a:xfrm>
          <a:custGeom>
            <a:avLst/>
            <a:gdLst/>
            <a:ahLst/>
            <a:cxnLst/>
            <a:rect l="l" t="t" r="r" b="b"/>
            <a:pathLst>
              <a:path w="1060329" h="795247">
                <a:moveTo>
                  <a:pt x="0" y="0"/>
                </a:moveTo>
                <a:lnTo>
                  <a:pt x="1060330" y="0"/>
                </a:lnTo>
                <a:lnTo>
                  <a:pt x="1060330" y="795247"/>
                </a:lnTo>
                <a:lnTo>
                  <a:pt x="0" y="79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3" name="AutoShape 63"/>
          <p:cNvSpPr/>
          <p:nvPr/>
        </p:nvSpPr>
        <p:spPr>
          <a:xfrm flipH="1" flipV="1">
            <a:off x="15790317" y="2508309"/>
            <a:ext cx="3915" cy="57516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4" name="Group 64"/>
          <p:cNvGrpSpPr/>
          <p:nvPr/>
        </p:nvGrpSpPr>
        <p:grpSpPr>
          <a:xfrm>
            <a:off x="10811139" y="3575477"/>
            <a:ext cx="2268963" cy="963210"/>
            <a:chOff x="0" y="0"/>
            <a:chExt cx="873089" cy="37064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73089" cy="370640"/>
            </a:xfrm>
            <a:custGeom>
              <a:avLst/>
              <a:gdLst/>
              <a:ahLst/>
              <a:cxnLst/>
              <a:rect l="l" t="t" r="r" b="b"/>
              <a:pathLst>
                <a:path w="873089" h="370640">
                  <a:moveTo>
                    <a:pt x="185320" y="0"/>
                  </a:moveTo>
                  <a:lnTo>
                    <a:pt x="687769" y="0"/>
                  </a:lnTo>
                  <a:cubicBezTo>
                    <a:pt x="790119" y="0"/>
                    <a:pt x="873089" y="82971"/>
                    <a:pt x="873089" y="185320"/>
                  </a:cubicBezTo>
                  <a:lnTo>
                    <a:pt x="873089" y="185320"/>
                  </a:lnTo>
                  <a:cubicBezTo>
                    <a:pt x="873089" y="234470"/>
                    <a:pt x="853565" y="281607"/>
                    <a:pt x="818810" y="316361"/>
                  </a:cubicBezTo>
                  <a:cubicBezTo>
                    <a:pt x="784056" y="351115"/>
                    <a:pt x="736919" y="370640"/>
                    <a:pt x="687769" y="370640"/>
                  </a:cubicBezTo>
                  <a:lnTo>
                    <a:pt x="185320" y="370640"/>
                  </a:lnTo>
                  <a:cubicBezTo>
                    <a:pt x="82971" y="370640"/>
                    <a:pt x="0" y="287669"/>
                    <a:pt x="0" y="185320"/>
                  </a:cubicBezTo>
                  <a:lnTo>
                    <a:pt x="0" y="185320"/>
                  </a:lnTo>
                  <a:cubicBezTo>
                    <a:pt x="0" y="82971"/>
                    <a:pt x="82971" y="0"/>
                    <a:pt x="185320" y="0"/>
                  </a:cubicBezTo>
                  <a:close/>
                </a:path>
              </a:pathLst>
            </a:custGeom>
            <a:solidFill>
              <a:srgbClr val="E4E8EB"/>
            </a:soli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200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4672789" y="2719059"/>
            <a:ext cx="2268963" cy="963210"/>
            <a:chOff x="0" y="0"/>
            <a:chExt cx="873089" cy="37064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73089" cy="370640"/>
            </a:xfrm>
            <a:custGeom>
              <a:avLst/>
              <a:gdLst/>
              <a:ahLst/>
              <a:cxnLst/>
              <a:rect l="l" t="t" r="r" b="b"/>
              <a:pathLst>
                <a:path w="873089" h="370640">
                  <a:moveTo>
                    <a:pt x="185320" y="0"/>
                  </a:moveTo>
                  <a:lnTo>
                    <a:pt x="687769" y="0"/>
                  </a:lnTo>
                  <a:cubicBezTo>
                    <a:pt x="790119" y="0"/>
                    <a:pt x="873089" y="82971"/>
                    <a:pt x="873089" y="185320"/>
                  </a:cubicBezTo>
                  <a:lnTo>
                    <a:pt x="873089" y="185320"/>
                  </a:lnTo>
                  <a:cubicBezTo>
                    <a:pt x="873089" y="234470"/>
                    <a:pt x="853565" y="281607"/>
                    <a:pt x="818810" y="316361"/>
                  </a:cubicBezTo>
                  <a:cubicBezTo>
                    <a:pt x="784056" y="351115"/>
                    <a:pt x="736919" y="370640"/>
                    <a:pt x="687769" y="370640"/>
                  </a:cubicBezTo>
                  <a:lnTo>
                    <a:pt x="185320" y="370640"/>
                  </a:lnTo>
                  <a:cubicBezTo>
                    <a:pt x="82971" y="370640"/>
                    <a:pt x="0" y="287669"/>
                    <a:pt x="0" y="185320"/>
                  </a:cubicBezTo>
                  <a:lnTo>
                    <a:pt x="0" y="185320"/>
                  </a:lnTo>
                  <a:cubicBezTo>
                    <a:pt x="0" y="82971"/>
                    <a:pt x="82971" y="0"/>
                    <a:pt x="185320" y="0"/>
                  </a:cubicBezTo>
                  <a:close/>
                </a:path>
              </a:pathLst>
            </a:custGeom>
            <a:solidFill>
              <a:srgbClr val="E4E8EB"/>
            </a:soli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15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7231969" y="2719377"/>
            <a:ext cx="2268963" cy="963210"/>
            <a:chOff x="0" y="0"/>
            <a:chExt cx="873089" cy="37064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73089" cy="370640"/>
            </a:xfrm>
            <a:custGeom>
              <a:avLst/>
              <a:gdLst/>
              <a:ahLst/>
              <a:cxnLst/>
              <a:rect l="l" t="t" r="r" b="b"/>
              <a:pathLst>
                <a:path w="873089" h="370640">
                  <a:moveTo>
                    <a:pt x="185320" y="0"/>
                  </a:moveTo>
                  <a:lnTo>
                    <a:pt x="687769" y="0"/>
                  </a:lnTo>
                  <a:cubicBezTo>
                    <a:pt x="790119" y="0"/>
                    <a:pt x="873089" y="82971"/>
                    <a:pt x="873089" y="185320"/>
                  </a:cubicBezTo>
                  <a:lnTo>
                    <a:pt x="873089" y="185320"/>
                  </a:lnTo>
                  <a:cubicBezTo>
                    <a:pt x="873089" y="234470"/>
                    <a:pt x="853565" y="281607"/>
                    <a:pt x="818810" y="316361"/>
                  </a:cubicBezTo>
                  <a:cubicBezTo>
                    <a:pt x="784056" y="351115"/>
                    <a:pt x="736919" y="370640"/>
                    <a:pt x="687769" y="370640"/>
                  </a:cubicBezTo>
                  <a:lnTo>
                    <a:pt x="185320" y="370640"/>
                  </a:lnTo>
                  <a:cubicBezTo>
                    <a:pt x="82971" y="370640"/>
                    <a:pt x="0" y="287669"/>
                    <a:pt x="0" y="185320"/>
                  </a:cubicBezTo>
                  <a:lnTo>
                    <a:pt x="0" y="185320"/>
                  </a:lnTo>
                  <a:cubicBezTo>
                    <a:pt x="0" y="82971"/>
                    <a:pt x="82971" y="0"/>
                    <a:pt x="185320" y="0"/>
                  </a:cubicBezTo>
                  <a:close/>
                </a:path>
              </a:pathLst>
            </a:custGeom>
            <a:solidFill>
              <a:srgbClr val="E4E8EB"/>
            </a:solidFill>
            <a:ln w="381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4770" tIns="34770" rIns="34770" bIns="34770" rtlCol="0" anchor="ctr"/>
            <a:lstStyle/>
            <a:p>
              <a:pPr algn="ctr">
                <a:lnSpc>
                  <a:spcPts val="15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AutoShape 73"/>
          <p:cNvSpPr/>
          <p:nvPr/>
        </p:nvSpPr>
        <p:spPr>
          <a:xfrm>
            <a:off x="14471006" y="5499657"/>
            <a:ext cx="2750831" cy="13039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4" name="AutoShape 74"/>
          <p:cNvSpPr/>
          <p:nvPr/>
        </p:nvSpPr>
        <p:spPr>
          <a:xfrm>
            <a:off x="17208866" y="5525734"/>
            <a:ext cx="5465" cy="62953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75" name="Freeform 75"/>
          <p:cNvSpPr/>
          <p:nvPr/>
        </p:nvSpPr>
        <p:spPr>
          <a:xfrm>
            <a:off x="7360119" y="2823712"/>
            <a:ext cx="703664" cy="728242"/>
          </a:xfrm>
          <a:custGeom>
            <a:avLst/>
            <a:gdLst/>
            <a:ahLst/>
            <a:cxnLst/>
            <a:rect l="l" t="t" r="r" b="b"/>
            <a:pathLst>
              <a:path w="703664" h="728242">
                <a:moveTo>
                  <a:pt x="0" y="0"/>
                </a:moveTo>
                <a:lnTo>
                  <a:pt x="703664" y="0"/>
                </a:lnTo>
                <a:lnTo>
                  <a:pt x="703664" y="728243"/>
                </a:lnTo>
                <a:lnTo>
                  <a:pt x="0" y="728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6" name="Freeform 76"/>
          <p:cNvSpPr/>
          <p:nvPr/>
        </p:nvSpPr>
        <p:spPr>
          <a:xfrm>
            <a:off x="14794371" y="2930471"/>
            <a:ext cx="656008" cy="540386"/>
          </a:xfrm>
          <a:custGeom>
            <a:avLst/>
            <a:gdLst/>
            <a:ahLst/>
            <a:cxnLst/>
            <a:rect l="l" t="t" r="r" b="b"/>
            <a:pathLst>
              <a:path w="656008" h="540386">
                <a:moveTo>
                  <a:pt x="0" y="0"/>
                </a:moveTo>
                <a:lnTo>
                  <a:pt x="656008" y="0"/>
                </a:lnTo>
                <a:lnTo>
                  <a:pt x="656008" y="540387"/>
                </a:lnTo>
                <a:lnTo>
                  <a:pt x="0" y="540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7" name="Freeform 77"/>
          <p:cNvSpPr/>
          <p:nvPr/>
        </p:nvSpPr>
        <p:spPr>
          <a:xfrm>
            <a:off x="11012441" y="3682270"/>
            <a:ext cx="635126" cy="683850"/>
          </a:xfrm>
          <a:custGeom>
            <a:avLst/>
            <a:gdLst/>
            <a:ahLst/>
            <a:cxnLst/>
            <a:rect l="l" t="t" r="r" b="b"/>
            <a:pathLst>
              <a:path w="635126" h="683850">
                <a:moveTo>
                  <a:pt x="0" y="0"/>
                </a:moveTo>
                <a:lnTo>
                  <a:pt x="635125" y="0"/>
                </a:lnTo>
                <a:lnTo>
                  <a:pt x="635125" y="683849"/>
                </a:lnTo>
                <a:lnTo>
                  <a:pt x="0" y="683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1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8" name="Freeform 78"/>
          <p:cNvSpPr/>
          <p:nvPr/>
        </p:nvSpPr>
        <p:spPr>
          <a:xfrm>
            <a:off x="11353696" y="837144"/>
            <a:ext cx="969558" cy="969558"/>
          </a:xfrm>
          <a:custGeom>
            <a:avLst/>
            <a:gdLst/>
            <a:ahLst/>
            <a:cxnLst/>
            <a:rect l="l" t="t" r="r" b="b"/>
            <a:pathLst>
              <a:path w="969558" h="969558">
                <a:moveTo>
                  <a:pt x="0" y="0"/>
                </a:moveTo>
                <a:lnTo>
                  <a:pt x="969558" y="0"/>
                </a:lnTo>
                <a:lnTo>
                  <a:pt x="969558" y="969558"/>
                </a:lnTo>
                <a:lnTo>
                  <a:pt x="0" y="9695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9" name="TextBox 79"/>
          <p:cNvSpPr txBox="1"/>
          <p:nvPr/>
        </p:nvSpPr>
        <p:spPr>
          <a:xfrm>
            <a:off x="563641" y="1680612"/>
            <a:ext cx="6184605" cy="211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</a:pPr>
            <a:r>
              <a:rPr lang="en-US" sz="2015" dirty="0">
                <a:latin typeface="Canva Sans Medium"/>
              </a:rPr>
              <a:t>Our e-commerce website, integrated with Dak </a:t>
            </a:r>
            <a:r>
              <a:rPr lang="en-US" sz="2015" dirty="0" err="1">
                <a:latin typeface="Canva Sans Medium"/>
              </a:rPr>
              <a:t>Ghar</a:t>
            </a:r>
            <a:r>
              <a:rPr lang="en-US" sz="2015" dirty="0">
                <a:latin typeface="Canva Sans Medium"/>
              </a:rPr>
              <a:t> </a:t>
            </a:r>
            <a:r>
              <a:rPr lang="en-US" sz="2015" dirty="0" err="1">
                <a:latin typeface="Canva Sans Medium"/>
              </a:rPr>
              <a:t>Niryat</a:t>
            </a:r>
            <a:r>
              <a:rPr lang="en-US" sz="2015" dirty="0">
                <a:latin typeface="Canva Sans Medium"/>
              </a:rPr>
              <a:t> Kendra, empowers Indian MSMEs to showcase globally. International customers explore diverse categories for exceptional deals, gaining a comprehensive understanding of available offerings.</a:t>
            </a:r>
          </a:p>
        </p:txBody>
      </p:sp>
      <p:sp>
        <p:nvSpPr>
          <p:cNvPr id="80" name="Freeform 80"/>
          <p:cNvSpPr/>
          <p:nvPr/>
        </p:nvSpPr>
        <p:spPr>
          <a:xfrm>
            <a:off x="2464969" y="1197690"/>
            <a:ext cx="2271450" cy="2326709"/>
          </a:xfrm>
          <a:custGeom>
            <a:avLst/>
            <a:gdLst/>
            <a:ahLst/>
            <a:cxnLst/>
            <a:rect l="l" t="t" r="r" b="b"/>
            <a:pathLst>
              <a:path w="2271450" h="2326709">
                <a:moveTo>
                  <a:pt x="0" y="0"/>
                </a:moveTo>
                <a:lnTo>
                  <a:pt x="2271450" y="0"/>
                </a:lnTo>
                <a:lnTo>
                  <a:pt x="2271450" y="2326709"/>
                </a:lnTo>
                <a:lnTo>
                  <a:pt x="0" y="23267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36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1" name="Group 81"/>
          <p:cNvGrpSpPr/>
          <p:nvPr/>
        </p:nvGrpSpPr>
        <p:grpSpPr>
          <a:xfrm>
            <a:off x="-18068" y="4366119"/>
            <a:ext cx="7148044" cy="5750650"/>
            <a:chOff x="0" y="0"/>
            <a:chExt cx="1793201" cy="1442643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793201" cy="1442643"/>
            </a:xfrm>
            <a:custGeom>
              <a:avLst/>
              <a:gdLst/>
              <a:ahLst/>
              <a:cxnLst/>
              <a:rect l="l" t="t" r="r" b="b"/>
              <a:pathLst>
                <a:path w="1793201" h="1442643">
                  <a:moveTo>
                    <a:pt x="1590001" y="0"/>
                  </a:moveTo>
                  <a:cubicBezTo>
                    <a:pt x="1702225" y="0"/>
                    <a:pt x="1793201" y="322947"/>
                    <a:pt x="1793201" y="721321"/>
                  </a:cubicBezTo>
                  <a:cubicBezTo>
                    <a:pt x="1793201" y="1119696"/>
                    <a:pt x="1702225" y="1442643"/>
                    <a:pt x="1590001" y="1442643"/>
                  </a:cubicBezTo>
                  <a:lnTo>
                    <a:pt x="203200" y="1442643"/>
                  </a:lnTo>
                  <a:cubicBezTo>
                    <a:pt x="90976" y="1442643"/>
                    <a:pt x="0" y="1119696"/>
                    <a:pt x="0" y="721321"/>
                  </a:cubicBezTo>
                  <a:cubicBezTo>
                    <a:pt x="0" y="3229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78824"/>
              </a:srgbClr>
            </a:solidFill>
            <a:ln w="38100" cap="sq">
              <a:solidFill>
                <a:srgbClr val="000000">
                  <a:alpha val="78824"/>
                </a:srgbClr>
              </a:solidFill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4" name="Freeform 84"/>
          <p:cNvSpPr/>
          <p:nvPr/>
        </p:nvSpPr>
        <p:spPr>
          <a:xfrm>
            <a:off x="1566330" y="5671558"/>
            <a:ext cx="4214904" cy="4114800"/>
          </a:xfrm>
          <a:custGeom>
            <a:avLst/>
            <a:gdLst/>
            <a:ahLst/>
            <a:cxnLst/>
            <a:rect l="l" t="t" r="r" b="b"/>
            <a:pathLst>
              <a:path w="4214904" h="4114800">
                <a:moveTo>
                  <a:pt x="0" y="0"/>
                </a:moveTo>
                <a:lnTo>
                  <a:pt x="4214903" y="0"/>
                </a:lnTo>
                <a:lnTo>
                  <a:pt x="42149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21999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5" name="TextBox 85"/>
          <p:cNvSpPr txBox="1"/>
          <p:nvPr/>
        </p:nvSpPr>
        <p:spPr>
          <a:xfrm>
            <a:off x="158986" y="-211644"/>
            <a:ext cx="7831336" cy="127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2"/>
              </a:lnSpc>
              <a:spcBef>
                <a:spcPct val="0"/>
              </a:spcBef>
            </a:pPr>
            <a:r>
              <a:rPr lang="en-US" sz="6601">
                <a:solidFill>
                  <a:srgbClr val="000000"/>
                </a:solidFill>
                <a:latin typeface="Calibri (MS) Bold"/>
              </a:rPr>
              <a:t>Idea/Approach Details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275530" y="973223"/>
            <a:ext cx="4560849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Canva Sans Bold"/>
              </a:rPr>
              <a:t>⮚Idea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0278766" y="2320972"/>
            <a:ext cx="3207464" cy="6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8"/>
              </a:lnSpc>
            </a:pPr>
            <a:r>
              <a:rPr lang="en-US" sz="3984">
                <a:solidFill>
                  <a:srgbClr val="000000"/>
                </a:solidFill>
                <a:latin typeface="Canva Sans Medium"/>
              </a:rPr>
              <a:t>Login As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7932524" y="2816374"/>
            <a:ext cx="1488777" cy="69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2"/>
              </a:lnSpc>
            </a:pPr>
            <a:r>
              <a:rPr lang="en-US" sz="4066">
                <a:solidFill>
                  <a:srgbClr val="000000"/>
                </a:solidFill>
                <a:latin typeface="Canva Sans Medium"/>
              </a:rPr>
              <a:t>Buyer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5450379" y="2848438"/>
            <a:ext cx="1436524" cy="63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768" dirty="0">
                <a:solidFill>
                  <a:srgbClr val="000000"/>
                </a:solidFill>
                <a:latin typeface="Canva Sans Medium"/>
              </a:rPr>
              <a:t>Seller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1699880" y="3782976"/>
            <a:ext cx="1167054" cy="48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910">
                <a:solidFill>
                  <a:srgbClr val="000000"/>
                </a:solidFill>
                <a:latin typeface="Canva Sans Medium"/>
              </a:rPr>
              <a:t>Admin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811244" y="744225"/>
            <a:ext cx="4054462" cy="1011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7"/>
              </a:lnSpc>
            </a:pPr>
            <a:r>
              <a:rPr lang="en-US" sz="5933">
                <a:solidFill>
                  <a:srgbClr val="000000"/>
                </a:solidFill>
                <a:latin typeface="Canva Sans Medium"/>
              </a:rPr>
              <a:t>Home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315593" y="4981979"/>
            <a:ext cx="6716325" cy="443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5"/>
              </a:lnSpc>
            </a:pPr>
            <a:r>
              <a:rPr lang="en-US" sz="2046" dirty="0">
                <a:solidFill>
                  <a:srgbClr val="000000"/>
                </a:solidFill>
                <a:latin typeface="Canva Sans Medium"/>
              </a:rPr>
              <a:t>An e-commerce website integrated with DNK’s website</a:t>
            </a:r>
          </a:p>
          <a:p>
            <a:pPr>
              <a:lnSpc>
                <a:spcPts val="2865"/>
              </a:lnSpc>
            </a:pPr>
            <a:r>
              <a:rPr lang="en-US" sz="2046" dirty="0">
                <a:solidFill>
                  <a:srgbClr val="000000"/>
                </a:solidFill>
                <a:latin typeface="Canva Sans Medium"/>
              </a:rPr>
              <a:t>Registration and login for:</a:t>
            </a:r>
          </a:p>
          <a:p>
            <a:pPr>
              <a:lnSpc>
                <a:spcPts val="2865"/>
              </a:lnSpc>
            </a:pPr>
            <a:r>
              <a:rPr lang="en-US" sz="2046" dirty="0">
                <a:solidFill>
                  <a:srgbClr val="000000"/>
                </a:solidFill>
                <a:latin typeface="Canva Sans Medium"/>
              </a:rPr>
              <a:t>1. Customers:  Can easily navigate and explore a range of products, sorted by industries and their subcategories for a focused search.</a:t>
            </a:r>
          </a:p>
          <a:p>
            <a:pPr>
              <a:lnSpc>
                <a:spcPts val="2865"/>
              </a:lnSpc>
            </a:pPr>
            <a:r>
              <a:rPr lang="en-US" sz="2046" dirty="0">
                <a:solidFill>
                  <a:srgbClr val="000000"/>
                </a:solidFill>
                <a:latin typeface="Canva Sans Medium"/>
              </a:rPr>
              <a:t>2. Sellers: Can effortlessly list their products and efficiently   manage incoming orders, streamlining their sales process.</a:t>
            </a:r>
          </a:p>
          <a:p>
            <a:pPr>
              <a:lnSpc>
                <a:spcPts val="2865"/>
              </a:lnSpc>
            </a:pPr>
            <a:r>
              <a:rPr lang="en-US" sz="2046" dirty="0">
                <a:solidFill>
                  <a:srgbClr val="000000"/>
                </a:solidFill>
                <a:latin typeface="Canva Sans Medium"/>
              </a:rPr>
              <a:t>3. Admin: To address and resolve concerns from both sellers and buyers, ensuring a smooth and satisfactory experience for all parties involved.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068860" y="4350924"/>
            <a:ext cx="4560849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Canva Sans Bold"/>
              </a:rPr>
              <a:t>⮚Solution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35768" y="0"/>
            <a:ext cx="6604178" cy="6604178"/>
          </a:xfrm>
          <a:custGeom>
            <a:avLst/>
            <a:gdLst/>
            <a:ahLst/>
            <a:cxnLst/>
            <a:rect l="l" t="t" r="r" b="b"/>
            <a:pathLst>
              <a:path w="6604178" h="6604178">
                <a:moveTo>
                  <a:pt x="0" y="0"/>
                </a:moveTo>
                <a:lnTo>
                  <a:pt x="6604178" y="0"/>
                </a:lnTo>
                <a:lnTo>
                  <a:pt x="6604178" y="6604178"/>
                </a:lnTo>
                <a:lnTo>
                  <a:pt x="0" y="660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42788" y="133055"/>
            <a:ext cx="8901212" cy="7825112"/>
            <a:chOff x="0" y="0"/>
            <a:chExt cx="1918239" cy="16863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8239" cy="1686336"/>
            </a:xfrm>
            <a:custGeom>
              <a:avLst/>
              <a:gdLst/>
              <a:ahLst/>
              <a:cxnLst/>
              <a:rect l="l" t="t" r="r" b="b"/>
              <a:pathLst>
                <a:path w="1918239" h="1686336">
                  <a:moveTo>
                    <a:pt x="1715039" y="0"/>
                  </a:moveTo>
                  <a:cubicBezTo>
                    <a:pt x="1827263" y="0"/>
                    <a:pt x="1918239" y="377499"/>
                    <a:pt x="1918239" y="843168"/>
                  </a:cubicBezTo>
                  <a:cubicBezTo>
                    <a:pt x="1918239" y="1308837"/>
                    <a:pt x="1827263" y="1686336"/>
                    <a:pt x="1715039" y="1686336"/>
                  </a:cubicBezTo>
                  <a:lnTo>
                    <a:pt x="203200" y="1686336"/>
                  </a:lnTo>
                  <a:cubicBezTo>
                    <a:pt x="90976" y="1686336"/>
                    <a:pt x="0" y="1308837"/>
                    <a:pt x="0" y="843168"/>
                  </a:cubicBezTo>
                  <a:cubicBezTo>
                    <a:pt x="0" y="3774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4E8EB">
                <a:alpha val="27843"/>
              </a:srgbClr>
            </a:solidFill>
            <a:ln w="47625" cap="sq">
              <a:solidFill>
                <a:srgbClr val="000000">
                  <a:alpha val="27843"/>
                </a:srgbClr>
              </a:solidFill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14335" y="135144"/>
            <a:ext cx="4558117" cy="86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5"/>
              </a:lnSpc>
            </a:pPr>
            <a:r>
              <a:rPr lang="en-US" sz="5132" u="sng">
                <a:solidFill>
                  <a:srgbClr val="7BA654"/>
                </a:solidFill>
                <a:latin typeface="Canva Sans Bold"/>
              </a:rPr>
              <a:t>Showstoppers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1270" y="964498"/>
            <a:ext cx="7744247" cy="661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683" lvl="1" indent="-253841">
              <a:lnSpc>
                <a:spcPts val="3292"/>
              </a:lnSpc>
              <a:buFont typeface="Arial"/>
              <a:buChar char="•"/>
            </a:pPr>
            <a:r>
              <a:rPr lang="en-US" sz="2351">
                <a:solidFill>
                  <a:srgbClr val="000000"/>
                </a:solidFill>
                <a:latin typeface="Canva Sans Medium"/>
              </a:rPr>
              <a:t>DNK Promotion: Introducing a homepage slideshow to showcase DNK's operations.</a:t>
            </a:r>
          </a:p>
          <a:p>
            <a:pPr marL="507683" lvl="1" indent="-253841">
              <a:lnSpc>
                <a:spcPts val="3292"/>
              </a:lnSpc>
              <a:buFont typeface="Arial"/>
              <a:buChar char="•"/>
            </a:pPr>
            <a:r>
              <a:rPr lang="en-US" sz="2351">
                <a:solidFill>
                  <a:srgbClr val="000000"/>
                </a:solidFill>
                <a:latin typeface="Canva Sans Medium"/>
              </a:rPr>
              <a:t>Multilingual Chatbot: Offering a multilingual chatbot for seller and customer assistance.</a:t>
            </a:r>
          </a:p>
          <a:p>
            <a:pPr marL="507683" lvl="1" indent="-253841">
              <a:lnSpc>
                <a:spcPts val="3292"/>
              </a:lnSpc>
              <a:buFont typeface="Arial"/>
              <a:buChar char="•"/>
            </a:pPr>
            <a:r>
              <a:rPr lang="en-US" sz="2351">
                <a:solidFill>
                  <a:srgbClr val="000000"/>
                </a:solidFill>
                <a:latin typeface="Canva Sans Medium"/>
              </a:rPr>
              <a:t>Product Highlight: Curating top-selling products in subcategories section (based on feedbacks) to enhance the shopping experience and encourage seller competition.</a:t>
            </a:r>
          </a:p>
          <a:p>
            <a:pPr marL="507683" lvl="1" indent="-253841">
              <a:lnSpc>
                <a:spcPts val="3292"/>
              </a:lnSpc>
              <a:buFont typeface="Arial"/>
              <a:buChar char="•"/>
            </a:pPr>
            <a:r>
              <a:rPr lang="en-US" sz="2351">
                <a:solidFill>
                  <a:srgbClr val="000000"/>
                </a:solidFill>
                <a:latin typeface="Canva Sans Medium"/>
              </a:rPr>
              <a:t>Admin Reports: Providing admin support for bug and fraud reports to improve website legitimacy .</a:t>
            </a:r>
          </a:p>
          <a:p>
            <a:pPr marL="507683" lvl="1" indent="-253841">
              <a:lnSpc>
                <a:spcPts val="3292"/>
              </a:lnSpc>
              <a:buFont typeface="Arial"/>
              <a:buChar char="•"/>
            </a:pPr>
            <a:r>
              <a:rPr lang="en-US" sz="2351">
                <a:solidFill>
                  <a:srgbClr val="000000"/>
                </a:solidFill>
                <a:latin typeface="Canva Sans Medium"/>
              </a:rPr>
              <a:t>Bulk Order Discounts: Offering discounts for bulk orders to buyers.</a:t>
            </a:r>
          </a:p>
          <a:p>
            <a:pPr marL="507683" lvl="1" indent="-253841">
              <a:lnSpc>
                <a:spcPts val="3292"/>
              </a:lnSpc>
              <a:buFont typeface="Arial"/>
              <a:buChar char="•"/>
            </a:pPr>
            <a:r>
              <a:rPr lang="en-US" sz="2351">
                <a:solidFill>
                  <a:srgbClr val="000000"/>
                </a:solidFill>
                <a:latin typeface="Canva Sans Medium"/>
              </a:rPr>
              <a:t>Location Finder: Enabling sellers to find nearby Daak Ghar Niryaat Kendra via Google Maps.</a:t>
            </a:r>
          </a:p>
          <a:p>
            <a:pPr marL="507683" lvl="1" indent="-253841">
              <a:lnSpc>
                <a:spcPts val="3292"/>
              </a:lnSpc>
              <a:buFont typeface="Arial"/>
              <a:buChar char="•"/>
            </a:pPr>
            <a:r>
              <a:rPr lang="en-US" sz="2351">
                <a:solidFill>
                  <a:srgbClr val="000000"/>
                </a:solidFill>
                <a:latin typeface="Canva Sans Medium"/>
              </a:rPr>
              <a:t>Shipment Tracking: Allowing customers to visually track shipment progress and location.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09671" y="5262084"/>
            <a:ext cx="8089972" cy="4783670"/>
            <a:chOff x="0" y="0"/>
            <a:chExt cx="1793201" cy="1060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3201" cy="1060335"/>
            </a:xfrm>
            <a:custGeom>
              <a:avLst/>
              <a:gdLst/>
              <a:ahLst/>
              <a:cxnLst/>
              <a:rect l="l" t="t" r="r" b="b"/>
              <a:pathLst>
                <a:path w="1793201" h="1060335">
                  <a:moveTo>
                    <a:pt x="1590001" y="0"/>
                  </a:moveTo>
                  <a:cubicBezTo>
                    <a:pt x="1702225" y="0"/>
                    <a:pt x="1793201" y="237364"/>
                    <a:pt x="1793201" y="530168"/>
                  </a:cubicBezTo>
                  <a:cubicBezTo>
                    <a:pt x="1793201" y="822971"/>
                    <a:pt x="1702225" y="1060335"/>
                    <a:pt x="1590001" y="1060335"/>
                  </a:cubicBezTo>
                  <a:lnTo>
                    <a:pt x="203200" y="1060335"/>
                  </a:lnTo>
                  <a:cubicBezTo>
                    <a:pt x="90976" y="1060335"/>
                    <a:pt x="0" y="822971"/>
                    <a:pt x="0" y="530168"/>
                  </a:cubicBezTo>
                  <a:cubicBezTo>
                    <a:pt x="0" y="23736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38100" cap="sq">
              <a:solidFill>
                <a:srgbClr val="000000">
                  <a:alpha val="57647"/>
                </a:srgbClr>
              </a:solidFill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954656" y="6178997"/>
            <a:ext cx="3343658" cy="3558342"/>
          </a:xfrm>
          <a:custGeom>
            <a:avLst/>
            <a:gdLst/>
            <a:ahLst/>
            <a:cxnLst/>
            <a:rect l="l" t="t" r="r" b="b"/>
            <a:pathLst>
              <a:path w="3343658" h="3558342">
                <a:moveTo>
                  <a:pt x="0" y="0"/>
                </a:moveTo>
                <a:lnTo>
                  <a:pt x="3343659" y="0"/>
                </a:lnTo>
                <a:lnTo>
                  <a:pt x="3343659" y="3558342"/>
                </a:lnTo>
                <a:lnTo>
                  <a:pt x="0" y="3558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457" t="-11885" r="-78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0712271" y="5618138"/>
            <a:ext cx="3213010" cy="132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2"/>
              </a:lnSpc>
            </a:pPr>
            <a:r>
              <a:rPr lang="en-US" sz="3837" u="sng">
                <a:solidFill>
                  <a:srgbClr val="000000"/>
                </a:solidFill>
                <a:latin typeface="Canva Sans Bold"/>
              </a:rPr>
              <a:t>Tech-stack </a:t>
            </a:r>
          </a:p>
          <a:p>
            <a:pPr algn="ctr">
              <a:lnSpc>
                <a:spcPts val="5372"/>
              </a:lnSpc>
            </a:pPr>
            <a:r>
              <a:rPr lang="en-US" sz="3837" u="sng">
                <a:solidFill>
                  <a:srgbClr val="000000"/>
                </a:solidFill>
                <a:latin typeface="Canva Sans Bold"/>
              </a:rPr>
              <a:t>used: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34600" y="7073684"/>
            <a:ext cx="3820057" cy="5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1806" lvl="1" indent="-375903" algn="ctr">
              <a:lnSpc>
                <a:spcPts val="4875"/>
              </a:lnSpc>
              <a:buFont typeface="Arial"/>
              <a:buChar char="•"/>
            </a:pPr>
            <a:r>
              <a:rPr lang="en-US" sz="3482" dirty="0">
                <a:solidFill>
                  <a:srgbClr val="000000"/>
                </a:solidFill>
                <a:latin typeface="Canva Sans"/>
              </a:rPr>
              <a:t>Front 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52753" y="7901018"/>
            <a:ext cx="3613890" cy="59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7926" lvl="1" indent="-383963" algn="ctr">
              <a:lnSpc>
                <a:spcPts val="4979"/>
              </a:lnSpc>
              <a:buFont typeface="Arial"/>
              <a:buChar char="•"/>
            </a:pPr>
            <a:r>
              <a:rPr lang="en-US" sz="3556" dirty="0">
                <a:solidFill>
                  <a:srgbClr val="000000"/>
                </a:solidFill>
                <a:latin typeface="Canva Sans"/>
              </a:rPr>
              <a:t>Back 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2753" y="8825907"/>
            <a:ext cx="3063252" cy="658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6363" lvl="1" indent="-418182" algn="ctr">
              <a:lnSpc>
                <a:spcPts val="5423"/>
              </a:lnSpc>
              <a:buFont typeface="Arial"/>
              <a:buChar char="•"/>
            </a:pPr>
            <a:r>
              <a:rPr lang="en-US" sz="3873" dirty="0">
                <a:solidFill>
                  <a:srgbClr val="000000"/>
                </a:solidFill>
                <a:latin typeface="Canva Sans"/>
              </a:rPr>
              <a:t>UI/UX</a:t>
            </a:r>
          </a:p>
        </p:txBody>
      </p:sp>
      <p:sp>
        <p:nvSpPr>
          <p:cNvPr id="16" name="Freeform 16"/>
          <p:cNvSpPr/>
          <p:nvPr/>
        </p:nvSpPr>
        <p:spPr>
          <a:xfrm>
            <a:off x="9817028" y="230394"/>
            <a:ext cx="8089972" cy="4841190"/>
          </a:xfrm>
          <a:custGeom>
            <a:avLst/>
            <a:gdLst/>
            <a:ahLst/>
            <a:cxnLst/>
            <a:rect l="l" t="t" r="r" b="b"/>
            <a:pathLst>
              <a:path w="8089972" h="4841190">
                <a:moveTo>
                  <a:pt x="0" y="0"/>
                </a:moveTo>
                <a:lnTo>
                  <a:pt x="8089971" y="0"/>
                </a:lnTo>
                <a:lnTo>
                  <a:pt x="8089971" y="4841190"/>
                </a:lnTo>
                <a:lnTo>
                  <a:pt x="0" y="484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665" b="-12665"/>
            </a:stretch>
          </a:blipFill>
          <a:ln w="28575" cap="rnd">
            <a:solidFill>
              <a:srgbClr val="000000"/>
            </a:solidFill>
            <a:round/>
          </a:ln>
        </p:spPr>
        <p:txBody>
          <a:bodyPr/>
          <a:lstStyle/>
          <a:p>
            <a:endParaRPr lang="en-IN"/>
          </a:p>
        </p:txBody>
      </p:sp>
      <p:grpSp>
        <p:nvGrpSpPr>
          <p:cNvPr id="17" name="Group 17"/>
          <p:cNvGrpSpPr/>
          <p:nvPr/>
        </p:nvGrpSpPr>
        <p:grpSpPr>
          <a:xfrm>
            <a:off x="166588" y="7958168"/>
            <a:ext cx="9320493" cy="2328832"/>
            <a:chOff x="0" y="0"/>
            <a:chExt cx="2647575" cy="6615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47575" cy="661527"/>
            </a:xfrm>
            <a:custGeom>
              <a:avLst/>
              <a:gdLst/>
              <a:ahLst/>
              <a:cxnLst/>
              <a:rect l="l" t="t" r="r" b="b"/>
              <a:pathLst>
                <a:path w="2647575" h="661527">
                  <a:moveTo>
                    <a:pt x="2444375" y="0"/>
                  </a:moveTo>
                  <a:cubicBezTo>
                    <a:pt x="2556600" y="0"/>
                    <a:pt x="2647575" y="148088"/>
                    <a:pt x="2647575" y="330764"/>
                  </a:cubicBezTo>
                  <a:cubicBezTo>
                    <a:pt x="2647575" y="513439"/>
                    <a:pt x="2556600" y="661527"/>
                    <a:pt x="2444375" y="661527"/>
                  </a:cubicBezTo>
                  <a:lnTo>
                    <a:pt x="203200" y="661527"/>
                  </a:lnTo>
                  <a:cubicBezTo>
                    <a:pt x="90976" y="661527"/>
                    <a:pt x="0" y="513439"/>
                    <a:pt x="0" y="330764"/>
                  </a:cubicBezTo>
                  <a:cubicBezTo>
                    <a:pt x="0" y="14808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4E8EB">
                <a:alpha val="27843"/>
              </a:srgbClr>
            </a:solidFill>
            <a:ln w="47625" cap="sq">
              <a:solidFill>
                <a:srgbClr val="000000">
                  <a:alpha val="27843"/>
                </a:srgbClr>
              </a:solidFill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79396" y="7862918"/>
            <a:ext cx="5135604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7BA654"/>
                </a:solidFill>
                <a:latin typeface="Canva Sans Bold"/>
              </a:rPr>
              <a:t>Dependencies</a:t>
            </a:r>
            <a:r>
              <a:rPr lang="en-US" sz="5199" dirty="0">
                <a:solidFill>
                  <a:srgbClr val="000000"/>
                </a:solidFill>
                <a:latin typeface="Canva Sans Bold"/>
              </a:rPr>
              <a:t>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256002" y="8787521"/>
            <a:ext cx="8450225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nva Sans Medium"/>
              </a:rPr>
              <a:t>It requires a proper internet connection.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910" y="1257301"/>
            <a:ext cx="8005763" cy="10406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9050">
              <a:spcBef>
                <a:spcPts val="195"/>
              </a:spcBef>
            </a:pPr>
            <a:r>
              <a:rPr spc="-788" dirty="0"/>
              <a:t>T</a:t>
            </a:r>
            <a:r>
              <a:rPr spc="-113" dirty="0"/>
              <a:t>ea</a:t>
            </a:r>
            <a:r>
              <a:rPr spc="-158" dirty="0"/>
              <a:t>m</a:t>
            </a:r>
            <a:r>
              <a:rPr spc="-405" dirty="0"/>
              <a:t> </a:t>
            </a:r>
            <a:r>
              <a:rPr spc="-217" dirty="0"/>
              <a:t>M</a:t>
            </a:r>
            <a:r>
              <a:rPr spc="-113" dirty="0"/>
              <a:t>e</a:t>
            </a:r>
            <a:r>
              <a:rPr spc="-210" dirty="0"/>
              <a:t>m</a:t>
            </a:r>
            <a:r>
              <a:rPr spc="-338" dirty="0"/>
              <a:t>b</a:t>
            </a:r>
            <a:r>
              <a:rPr spc="-285" dirty="0"/>
              <a:t>e</a:t>
            </a:r>
            <a:r>
              <a:rPr spc="-368" dirty="0"/>
              <a:t>r</a:t>
            </a:r>
            <a:r>
              <a:rPr spc="-217" dirty="0"/>
              <a:t> </a:t>
            </a:r>
            <a:r>
              <a:rPr spc="-390" dirty="0"/>
              <a:t>D</a:t>
            </a:r>
            <a:r>
              <a:rPr spc="-158" dirty="0"/>
              <a:t>eta</a:t>
            </a:r>
            <a:r>
              <a:rPr spc="-143" dirty="0"/>
              <a:t>i</a:t>
            </a:r>
            <a:r>
              <a:rPr spc="-263" dirty="0"/>
              <a:t>l</a:t>
            </a:r>
            <a:r>
              <a:rPr spc="-660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25910" y="3086100"/>
          <a:ext cx="16277657" cy="7379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0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7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9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822">
                <a:tc>
                  <a:txBody>
                    <a:bodyPr/>
                    <a:lstStyle/>
                    <a:p>
                      <a:pPr marL="31750">
                        <a:lnSpc>
                          <a:spcPts val="1400"/>
                        </a:lnSpc>
                      </a:pP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am</a:t>
                      </a:r>
                      <a:r>
                        <a:rPr sz="1800" b="1" spc="-11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1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spc="-4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:</a:t>
                      </a:r>
                      <a:r>
                        <a:rPr sz="1800" b="1" spc="-1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IN" sz="1800" b="1" spc="-1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Navneet Sagar</a:t>
                      </a:r>
                      <a:endParaRPr sz="1800" b="1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-15" dirty="0">
                          <a:latin typeface="Verdana"/>
                          <a:cs typeface="Verdana"/>
                        </a:rPr>
                        <a:t>B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1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spc="-30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h: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-15" dirty="0">
                          <a:latin typeface="Verdana"/>
                          <a:cs typeface="Verdana"/>
                        </a:rPr>
                        <a:t>BT</a:t>
                      </a:r>
                      <a:r>
                        <a:rPr lang="en-IN"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lang="en-IN"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lang="en-IN" sz="1800" spc="-30" dirty="0">
                          <a:latin typeface="Verdana"/>
                          <a:cs typeface="Verdana"/>
                        </a:rPr>
                        <a:t>h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 marL="61531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-20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1800" spc="-9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COE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10" dirty="0">
                          <a:latin typeface="Verdana"/>
                          <a:cs typeface="Verdana"/>
                        </a:rPr>
                        <a:t>Y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1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30" dirty="0">
                          <a:latin typeface="Verdana"/>
                          <a:cs typeface="Verdana"/>
                        </a:rPr>
                        <a:t>: </a:t>
                      </a:r>
                      <a:r>
                        <a:rPr sz="1800" spc="25" dirty="0">
                          <a:latin typeface="Verdana"/>
                          <a:cs typeface="Verdana"/>
                        </a:rPr>
                        <a:t>II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92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am</a:t>
                      </a:r>
                      <a:r>
                        <a:rPr sz="1800" b="1" spc="-11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mb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spc="-114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1800" b="1" spc="-7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:</a:t>
                      </a:r>
                      <a:r>
                        <a:rPr sz="1800" b="1" spc="-1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IN" sz="1800" b="1" spc="-1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Isha Walia</a:t>
                      </a:r>
                      <a:endParaRPr sz="1800" dirty="0">
                        <a:latin typeface="Tahoma"/>
                        <a:cs typeface="Tahoma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20" dirty="0">
                          <a:latin typeface="Verdana"/>
                          <a:cs typeface="Verdana"/>
                        </a:rPr>
                        <a:t>B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spc="-30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h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: </a:t>
                      </a:r>
                      <a:r>
                        <a:rPr lang="en-IN" sz="1800" spc="-15" dirty="0">
                          <a:latin typeface="Verdana"/>
                          <a:cs typeface="Verdana"/>
                        </a:rPr>
                        <a:t>BT</a:t>
                      </a:r>
                      <a:r>
                        <a:rPr lang="en-IN"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lang="en-IN"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lang="en-IN" sz="1800" spc="-30" dirty="0">
                          <a:latin typeface="Verdana"/>
                          <a:cs typeface="Verdana"/>
                        </a:rPr>
                        <a:t>h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615315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800" spc="-25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1800" spc="-9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ENC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64389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800" spc="10" dirty="0">
                          <a:latin typeface="Verdana"/>
                          <a:cs typeface="Verdana"/>
                        </a:rPr>
                        <a:t>Y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1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30" dirty="0">
                          <a:latin typeface="Verdana"/>
                          <a:cs typeface="Verdana"/>
                        </a:rPr>
                        <a:t>: </a:t>
                      </a:r>
                      <a:r>
                        <a:rPr sz="1800" spc="25" dirty="0">
                          <a:latin typeface="Verdana"/>
                          <a:cs typeface="Verdana"/>
                        </a:rPr>
                        <a:t>II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39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spc="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spc="-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am</a:t>
                      </a:r>
                      <a:r>
                        <a:rPr sz="1800" b="1" spc="-11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2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1800" b="1" spc="-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spc="-114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1800" b="1" spc="-8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2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:</a:t>
                      </a:r>
                      <a:r>
                        <a:rPr lang="en-IN"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Krish Kumar</a:t>
                      </a:r>
                      <a:endParaRPr sz="1800" dirty="0">
                        <a:latin typeface="Tahoma"/>
                        <a:cs typeface="Tahoma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20" dirty="0">
                          <a:latin typeface="Verdana"/>
                          <a:cs typeface="Verdana"/>
                        </a:rPr>
                        <a:t>B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spc="-30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h</a:t>
                      </a:r>
                      <a:r>
                        <a:rPr sz="18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-15" dirty="0">
                          <a:latin typeface="Verdana"/>
                          <a:cs typeface="Verdana"/>
                        </a:rPr>
                        <a:t>BT</a:t>
                      </a:r>
                      <a:r>
                        <a:rPr lang="en-IN"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lang="en-IN"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lang="en-IN" sz="1800" spc="-30" dirty="0">
                          <a:latin typeface="Verdana"/>
                          <a:cs typeface="Verdana"/>
                        </a:rPr>
                        <a:t>h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61531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800" spc="-25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1800" spc="-9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COE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64389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800" spc="10" dirty="0">
                          <a:latin typeface="Verdana"/>
                          <a:cs typeface="Verdana"/>
                        </a:rPr>
                        <a:t>Y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1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25" dirty="0">
                          <a:latin typeface="Verdana"/>
                          <a:cs typeface="Verdana"/>
                        </a:rPr>
                        <a:t>II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01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am</a:t>
                      </a:r>
                      <a:r>
                        <a:rPr sz="1800" b="1" spc="-11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mb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spc="-114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3</a:t>
                      </a:r>
                      <a:r>
                        <a:rPr sz="1800" b="1" spc="-11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:</a:t>
                      </a:r>
                      <a:r>
                        <a:rPr sz="1800" b="1" spc="-5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IN" sz="1800" b="1" spc="-5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Vardhan Singh Rawat</a:t>
                      </a:r>
                      <a:endParaRPr sz="1800" dirty="0">
                        <a:latin typeface="Tahoma"/>
                        <a:cs typeface="Tahom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196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-20" dirty="0">
                          <a:latin typeface="Verdana"/>
                          <a:cs typeface="Verdana"/>
                        </a:rPr>
                        <a:t>B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spc="-30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h</a:t>
                      </a:r>
                      <a:r>
                        <a:rPr sz="18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-15" dirty="0">
                          <a:latin typeface="Verdana"/>
                          <a:cs typeface="Verdana"/>
                        </a:rPr>
                        <a:t>BT</a:t>
                      </a:r>
                      <a:r>
                        <a:rPr lang="en-IN"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lang="en-IN"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lang="en-IN" sz="1800" spc="-30" dirty="0">
                          <a:latin typeface="Verdana"/>
                          <a:cs typeface="Verdana"/>
                        </a:rPr>
                        <a:t>h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b="1" spc="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spc="-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am</a:t>
                      </a:r>
                      <a:r>
                        <a:rPr sz="1800" b="1" spc="-11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2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1800" b="1" spc="-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spc="-114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4</a:t>
                      </a:r>
                      <a:r>
                        <a:rPr sz="1800" b="1" spc="-5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2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:</a:t>
                      </a:r>
                      <a:r>
                        <a:rPr sz="1800" b="1" spc="-1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IN" sz="1800" b="1" spc="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Inesh Kumar</a:t>
                      </a:r>
                      <a:endParaRPr sz="1800" dirty="0">
                        <a:latin typeface="Tahoma"/>
                        <a:cs typeface="Tahom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 marL="61531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-25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1800" spc="-9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COE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10" dirty="0">
                          <a:latin typeface="Verdana"/>
                          <a:cs typeface="Verdana"/>
                        </a:rPr>
                        <a:t>Y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1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25" dirty="0">
                          <a:latin typeface="Verdana"/>
                          <a:cs typeface="Verdana"/>
                        </a:rPr>
                        <a:t>II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98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-20" dirty="0">
                          <a:latin typeface="Verdana"/>
                          <a:cs typeface="Verdana"/>
                        </a:rPr>
                        <a:t>B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spc="-30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h</a:t>
                      </a:r>
                      <a:r>
                        <a:rPr sz="18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-15" dirty="0">
                          <a:latin typeface="Verdana"/>
                          <a:cs typeface="Verdana"/>
                        </a:rPr>
                        <a:t>BT</a:t>
                      </a:r>
                      <a:r>
                        <a:rPr lang="en-IN"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lang="en-IN"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lang="en-IN" sz="1800" spc="-30" dirty="0">
                          <a:latin typeface="Verdana"/>
                          <a:cs typeface="Verdana"/>
                        </a:rPr>
                        <a:t>h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 marL="61531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-25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1800" spc="-9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spc="-5" dirty="0">
                          <a:latin typeface="Verdana"/>
                          <a:cs typeface="Verdana"/>
                        </a:rPr>
                        <a:t>COE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10" dirty="0">
                          <a:latin typeface="Verdana"/>
                          <a:cs typeface="Verdana"/>
                        </a:rPr>
                        <a:t>Y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1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25" dirty="0">
                          <a:latin typeface="Verdana"/>
                          <a:cs typeface="Verdana"/>
                        </a:rPr>
                        <a:t>II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196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am</a:t>
                      </a:r>
                      <a:r>
                        <a:rPr sz="1800" b="1" spc="-11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mb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spc="-114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5</a:t>
                      </a:r>
                      <a:r>
                        <a:rPr sz="1800" b="1" spc="-4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1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5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:</a:t>
                      </a:r>
                      <a:r>
                        <a:rPr sz="1800" b="1" spc="-1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IN" sz="1800" b="1" spc="-130" dirty="0">
                          <a:solidFill>
                            <a:srgbClr val="5D7B3E"/>
                          </a:solidFill>
                          <a:latin typeface="Tahoma"/>
                          <a:cs typeface="Tahoma"/>
                        </a:rPr>
                        <a:t>Bhavya  Jaiswal</a:t>
                      </a:r>
                      <a:endParaRPr sz="1800" dirty="0">
                        <a:latin typeface="Tahoma"/>
                        <a:cs typeface="Tahoma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20" dirty="0">
                          <a:latin typeface="Verdana"/>
                          <a:cs typeface="Verdana"/>
                        </a:rPr>
                        <a:t>B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spc="-30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h</a:t>
                      </a:r>
                      <a:r>
                        <a:rPr sz="18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-15" dirty="0">
                          <a:latin typeface="Verdana"/>
                          <a:cs typeface="Verdana"/>
                        </a:rPr>
                        <a:t>BT</a:t>
                      </a:r>
                      <a:r>
                        <a:rPr lang="en-IN"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lang="en-IN"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lang="en-IN" sz="1800" spc="-30" dirty="0">
                          <a:latin typeface="Verdana"/>
                          <a:cs typeface="Verdana"/>
                        </a:rPr>
                        <a:t>h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615315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800" spc="-25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1800" spc="-9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spc="-5" dirty="0">
                          <a:latin typeface="Verdana"/>
                          <a:cs typeface="Verdana"/>
                        </a:rPr>
                        <a:t>COE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64389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800" spc="10" dirty="0">
                          <a:latin typeface="Verdana"/>
                          <a:cs typeface="Verdana"/>
                        </a:rPr>
                        <a:t>Y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1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25" dirty="0">
                          <a:latin typeface="Verdana"/>
                          <a:cs typeface="Verdana"/>
                        </a:rPr>
                        <a:t>II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290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spc="5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spc="-30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am</a:t>
                      </a:r>
                      <a:r>
                        <a:rPr sz="1800" b="1" spc="-110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0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30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spc="30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800" b="1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spc="-114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1800" b="1" spc="-140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20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30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:</a:t>
                      </a:r>
                      <a:r>
                        <a:rPr sz="1800" b="1" spc="-55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IN" sz="1800" b="1" spc="5" dirty="0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Sachin </a:t>
                      </a:r>
                      <a:r>
                        <a:rPr lang="en-IN" sz="1800" b="1" spc="5" dirty="0" err="1">
                          <a:solidFill>
                            <a:srgbClr val="80415F"/>
                          </a:solidFill>
                          <a:latin typeface="Tahoma"/>
                          <a:cs typeface="Tahoma"/>
                        </a:rPr>
                        <a:t>Kansal</a:t>
                      </a:r>
                      <a:endParaRPr sz="1800" dirty="0">
                        <a:latin typeface="Tahoma"/>
                        <a:cs typeface="Tahoma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3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25" dirty="0">
                          <a:latin typeface="Verdana"/>
                          <a:cs typeface="Verdana"/>
                        </a:rPr>
                        <a:t>go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y</a:t>
                      </a:r>
                      <a:r>
                        <a:rPr sz="18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20" dirty="0">
                          <a:latin typeface="Verdana"/>
                          <a:cs typeface="Verdana"/>
                        </a:rPr>
                        <a:t>Ac</a:t>
                      </a:r>
                      <a:r>
                        <a:rPr lang="en-IN" sz="1800" spc="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lang="en-IN" sz="1800" spc="25" dirty="0">
                          <a:latin typeface="Verdana"/>
                          <a:cs typeface="Verdana"/>
                        </a:rPr>
                        <a:t>d</a:t>
                      </a:r>
                      <a:r>
                        <a:rPr lang="en-IN"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lang="en-IN" sz="1800" spc="30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lang="en-IN" sz="1800" spc="10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lang="en-IN" sz="1800" spc="20" dirty="0">
                          <a:latin typeface="Verdana"/>
                          <a:cs typeface="Verdana"/>
                        </a:rPr>
                        <a:t>c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615315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800" spc="-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5" dirty="0">
                          <a:latin typeface="Verdana"/>
                          <a:cs typeface="Verdana"/>
                        </a:rPr>
                        <a:t>x</a:t>
                      </a:r>
                      <a:r>
                        <a:rPr sz="1800" spc="30" dirty="0">
                          <a:latin typeface="Verdana"/>
                          <a:cs typeface="Verdana"/>
                        </a:rPr>
                        <a:t>p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lang="en-IN" sz="1800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sz="1800" spc="-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IN" sz="1800" spc="30" dirty="0">
                          <a:latin typeface="Verdana"/>
                          <a:cs typeface="Verdana"/>
                        </a:rPr>
                        <a:t>Robotics ,Computer Vision, Mechatronics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64389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800" spc="30" dirty="0">
                          <a:latin typeface="Verdana"/>
                          <a:cs typeface="Verdana"/>
                        </a:rPr>
                        <a:t>D</a:t>
                      </a:r>
                      <a:r>
                        <a:rPr sz="1800" spc="25" dirty="0">
                          <a:latin typeface="Verdana"/>
                          <a:cs typeface="Verdana"/>
                        </a:rPr>
                        <a:t>o</a:t>
                      </a:r>
                      <a:r>
                        <a:rPr sz="1800" spc="30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ai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800" spc="-3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15" dirty="0">
                          <a:latin typeface="Verdana"/>
                          <a:cs typeface="Verdana"/>
                        </a:rPr>
                        <a:t>x</a:t>
                      </a:r>
                      <a:r>
                        <a:rPr sz="1800" spc="30" dirty="0">
                          <a:latin typeface="Verdana"/>
                          <a:cs typeface="Verdana"/>
                        </a:rPr>
                        <a:t>p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800" spc="-30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800" spc="2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e:</a:t>
                      </a:r>
                      <a:endParaRPr lang="en-IN" sz="1800" dirty="0">
                        <a:latin typeface="Verdana"/>
                        <a:cs typeface="Verdana"/>
                      </a:endParaRPr>
                    </a:p>
                    <a:p>
                      <a:pPr marL="64389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lang="en-IN" sz="1800" dirty="0">
                          <a:latin typeface="Verdana"/>
                          <a:cs typeface="Verdana"/>
                        </a:rPr>
                        <a:t> 10 years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349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endParaRPr sz="1800" dirty="0">
                        <a:latin typeface="Tahoma"/>
                        <a:cs typeface="Tahom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234">
                <a:tc>
                  <a:txBody>
                    <a:bodyPr/>
                    <a:lstStyle/>
                    <a:p>
                      <a:pPr marL="31750">
                        <a:lnSpc>
                          <a:spcPts val="1395"/>
                        </a:lnSpc>
                        <a:spcBef>
                          <a:spcPts val="395"/>
                        </a:spcBef>
                      </a:pP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 marL="615315">
                        <a:lnSpc>
                          <a:spcPts val="1395"/>
                        </a:lnSpc>
                        <a:spcBef>
                          <a:spcPts val="395"/>
                        </a:spcBef>
                      </a:pP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ts val="1395"/>
                        </a:lnSpc>
                        <a:spcBef>
                          <a:spcPts val="395"/>
                        </a:spcBef>
                      </a:pP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75248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478</Words>
  <Application>Microsoft Office PowerPoint</Application>
  <PresentationFormat>Custom</PresentationFormat>
  <Paragraphs>92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Canva Sans Bold</vt:lpstr>
      <vt:lpstr>Verdana</vt:lpstr>
      <vt:lpstr>Times New Roman</vt:lpstr>
      <vt:lpstr>Canva Sans Medium</vt:lpstr>
      <vt:lpstr>Calibri (MS) Bold</vt:lpstr>
      <vt:lpstr>Arial</vt:lpstr>
      <vt:lpstr>montserratregular</vt:lpstr>
      <vt:lpstr>Calibri</vt:lpstr>
      <vt:lpstr>Tahoma</vt:lpstr>
      <vt:lpstr>Canva Sans</vt:lpstr>
      <vt:lpstr>Office Theme</vt:lpstr>
      <vt:lpstr>1_Office Theme</vt:lpstr>
      <vt:lpstr>Basic Details of the Team and  Problem Statement</vt:lpstr>
      <vt:lpstr>PowerPoint Presentation</vt:lpstr>
      <vt:lpstr>PowerPoint Presentation</vt:lpstr>
      <vt:lpstr>Team Member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subheading (Presentation (16:9))</dc:title>
  <dc:creator>Krish Kumar</dc:creator>
  <cp:lastModifiedBy>Bhavya Jaiswal</cp:lastModifiedBy>
  <cp:revision>4</cp:revision>
  <dcterms:created xsi:type="dcterms:W3CDTF">2006-08-16T00:00:00Z</dcterms:created>
  <dcterms:modified xsi:type="dcterms:W3CDTF">2023-09-17T06:37:36Z</dcterms:modified>
  <dc:identifier>DAFulJ7EbqE</dc:identifier>
</cp:coreProperties>
</file>